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194" r:id="rId1"/>
  </p:sldMasterIdLst>
  <p:notesMasterIdLst>
    <p:notesMasterId r:id="rId30"/>
  </p:notesMasterIdLst>
  <p:handoutMasterIdLst>
    <p:handoutMasterId r:id="rId31"/>
  </p:handoutMasterIdLst>
  <p:sldIdLst>
    <p:sldId id="256" r:id="rId2"/>
    <p:sldId id="277" r:id="rId3"/>
    <p:sldId id="288" r:id="rId4"/>
    <p:sldId id="287" r:id="rId5"/>
    <p:sldId id="273" r:id="rId6"/>
    <p:sldId id="280" r:id="rId7"/>
    <p:sldId id="279" r:id="rId8"/>
    <p:sldId id="275" r:id="rId9"/>
    <p:sldId id="270" r:id="rId10"/>
    <p:sldId id="284" r:id="rId11"/>
    <p:sldId id="285" r:id="rId12"/>
    <p:sldId id="286" r:id="rId13"/>
    <p:sldId id="282" r:id="rId14"/>
    <p:sldId id="281" r:id="rId15"/>
    <p:sldId id="257" r:id="rId16"/>
    <p:sldId id="259" r:id="rId17"/>
    <p:sldId id="261" r:id="rId18"/>
    <p:sldId id="276" r:id="rId19"/>
    <p:sldId id="262" r:id="rId20"/>
    <p:sldId id="265" r:id="rId21"/>
    <p:sldId id="266" r:id="rId22"/>
    <p:sldId id="267" r:id="rId23"/>
    <p:sldId id="268" r:id="rId24"/>
    <p:sldId id="264" r:id="rId25"/>
    <p:sldId id="283" r:id="rId26"/>
    <p:sldId id="278" r:id="rId27"/>
    <p:sldId id="271" r:id="rId28"/>
    <p:sldId id="289" r:id="rId29"/>
  </p:sldIdLst>
  <p:sldSz cx="12192000" cy="6858000"/>
  <p:notesSz cx="7010400" cy="9296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browse/>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7021" autoAdjust="0"/>
    <p:restoredTop sz="93916" autoAdjust="0"/>
  </p:normalViewPr>
  <p:slideViewPr>
    <p:cSldViewPr snapToGrid="0">
      <p:cViewPr varScale="1">
        <p:scale>
          <a:sx n="84" d="100"/>
          <a:sy n="84" d="100"/>
        </p:scale>
        <p:origin x="1376" y="176"/>
      </p:cViewPr>
      <p:guideLst>
        <p:guide orient="horz" pos="2160"/>
        <p:guide pos="3840"/>
      </p:guideLst>
    </p:cSldViewPr>
  </p:slideViewPr>
  <p:outlineViewPr>
    <p:cViewPr>
      <p:scale>
        <a:sx n="33" d="100"/>
        <a:sy n="33" d="100"/>
      </p:scale>
      <p:origin x="0" y="0"/>
    </p:cViewPr>
  </p:outlineViewPr>
  <p:notesTextViewPr>
    <p:cViewPr>
      <p:scale>
        <a:sx n="3" d="2"/>
        <a:sy n="3" d="2"/>
      </p:scale>
      <p:origin x="0" y="0"/>
    </p:cViewPr>
  </p:notesTextViewPr>
  <p:sorterViewPr>
    <p:cViewPr>
      <p:scale>
        <a:sx n="66" d="100"/>
        <a:sy n="66" d="100"/>
      </p:scale>
      <p:origin x="0" y="0"/>
    </p:cViewPr>
  </p:sorterViewPr>
  <p:notesViewPr>
    <p:cSldViewPr snapToGrid="0">
      <p:cViewPr varScale="1">
        <p:scale>
          <a:sx n="126" d="100"/>
          <a:sy n="126" d="100"/>
        </p:scale>
        <p:origin x="4096" y="20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sz="quarter" idx="1"/>
          </p:nvPr>
        </p:nvSpPr>
        <p:spPr>
          <a:xfrm>
            <a:off x="3970938" y="0"/>
            <a:ext cx="3037840" cy="466434"/>
          </a:xfrm>
          <a:prstGeom prst="rect">
            <a:avLst/>
          </a:prstGeom>
        </p:spPr>
        <p:txBody>
          <a:bodyPr vert="horz" lIns="93177" tIns="46589" rIns="93177" bIns="46589" rtlCol="0"/>
          <a:lstStyle>
            <a:lvl1pPr algn="r">
              <a:defRPr sz="1200"/>
            </a:lvl1pPr>
          </a:lstStyle>
          <a:p>
            <a:fld id="{9540FE18-13F7-4CDF-AB3B-D3B827BD271E}" type="datetimeFigureOut">
              <a:rPr lang="en-US" smtClean="0"/>
              <a:t>4/10/18</a:t>
            </a:fld>
            <a:endParaRPr lang="en-US"/>
          </a:p>
        </p:txBody>
      </p:sp>
      <p:sp>
        <p:nvSpPr>
          <p:cNvPr id="4" name="Footer Placeholder 3"/>
          <p:cNvSpPr>
            <a:spLocks noGrp="1"/>
          </p:cNvSpPr>
          <p:nvPr>
            <p:ph type="ftr" sz="quarter" idx="2"/>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5" name="Slide Number Placeholder 4"/>
          <p:cNvSpPr>
            <a:spLocks noGrp="1"/>
          </p:cNvSpPr>
          <p:nvPr>
            <p:ph type="sldNum" sz="quarter" idx="3"/>
          </p:nvPr>
        </p:nvSpPr>
        <p:spPr>
          <a:xfrm>
            <a:off x="3970938" y="8829967"/>
            <a:ext cx="3037840" cy="466433"/>
          </a:xfrm>
          <a:prstGeom prst="rect">
            <a:avLst/>
          </a:prstGeom>
        </p:spPr>
        <p:txBody>
          <a:bodyPr vert="horz" lIns="93177" tIns="46589" rIns="93177" bIns="46589" rtlCol="0" anchor="b"/>
          <a:lstStyle>
            <a:lvl1pPr algn="r">
              <a:defRPr sz="1200"/>
            </a:lvl1pPr>
          </a:lstStyle>
          <a:p>
            <a:fld id="{26D09ADF-4C2D-4AB0-A722-66495454DD10}" type="slidenum">
              <a:rPr lang="en-US" smtClean="0"/>
              <a:t>‹#›</a:t>
            </a:fld>
            <a:endParaRPr lang="en-US"/>
          </a:p>
        </p:txBody>
      </p:sp>
    </p:spTree>
    <p:extLst>
      <p:ext uri="{BB962C8B-B14F-4D97-AF65-F5344CB8AC3E}">
        <p14:creationId xmlns:p14="http://schemas.microsoft.com/office/powerpoint/2010/main" val="77908475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67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6725"/>
          </a:xfrm>
          <a:prstGeom prst="rect">
            <a:avLst/>
          </a:prstGeom>
        </p:spPr>
        <p:txBody>
          <a:bodyPr vert="horz" lIns="91440" tIns="45720" rIns="91440" bIns="45720" rtlCol="0"/>
          <a:lstStyle>
            <a:lvl1pPr algn="r">
              <a:defRPr sz="1200"/>
            </a:lvl1pPr>
          </a:lstStyle>
          <a:p>
            <a:fld id="{A8D2FF73-EC49-4036-BFBE-4A07FEBAFD49}" type="datetimeFigureOut">
              <a:rPr lang="en-US" smtClean="0"/>
              <a:t>4/10/18</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73575"/>
            <a:ext cx="5607050" cy="3660775"/>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3038475" cy="466725"/>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6725"/>
          </a:xfrm>
          <a:prstGeom prst="rect">
            <a:avLst/>
          </a:prstGeom>
        </p:spPr>
        <p:txBody>
          <a:bodyPr vert="horz" lIns="91440" tIns="45720" rIns="91440" bIns="45720" rtlCol="0" anchor="b"/>
          <a:lstStyle>
            <a:lvl1pPr algn="r">
              <a:defRPr sz="1200"/>
            </a:lvl1pPr>
          </a:lstStyle>
          <a:p>
            <a:fld id="{28976045-D52C-4153-BCD4-DF6EDEB5A7F1}" type="slidenum">
              <a:rPr lang="en-US" smtClean="0"/>
              <a:t>‹#›</a:t>
            </a:fld>
            <a:endParaRPr lang="en-US"/>
          </a:p>
        </p:txBody>
      </p:sp>
    </p:spTree>
    <p:extLst>
      <p:ext uri="{BB962C8B-B14F-4D97-AF65-F5344CB8AC3E}">
        <p14:creationId xmlns:p14="http://schemas.microsoft.com/office/powerpoint/2010/main" val="8770551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8976045-D52C-4153-BCD4-DF6EDEB5A7F1}" type="slidenum">
              <a:rPr lang="en-US" smtClean="0"/>
              <a:t>1</a:t>
            </a:fld>
            <a:endParaRPr lang="en-US"/>
          </a:p>
        </p:txBody>
      </p:sp>
    </p:spTree>
    <p:extLst>
      <p:ext uri="{BB962C8B-B14F-4D97-AF65-F5344CB8AC3E}">
        <p14:creationId xmlns:p14="http://schemas.microsoft.com/office/powerpoint/2010/main" val="1954591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8976045-D52C-4153-BCD4-DF6EDEB5A7F1}" type="slidenum">
              <a:rPr lang="en-US" smtClean="0"/>
              <a:t>7</a:t>
            </a:fld>
            <a:endParaRPr lang="en-US"/>
          </a:p>
        </p:txBody>
      </p:sp>
    </p:spTree>
    <p:extLst>
      <p:ext uri="{BB962C8B-B14F-4D97-AF65-F5344CB8AC3E}">
        <p14:creationId xmlns:p14="http://schemas.microsoft.com/office/powerpoint/2010/main" val="35069927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28976045-D52C-4153-BCD4-DF6EDEB5A7F1}" type="slidenum">
              <a:rPr lang="en-US" smtClean="0"/>
              <a:t>9</a:t>
            </a:fld>
            <a:endParaRPr lang="en-US"/>
          </a:p>
        </p:txBody>
      </p:sp>
    </p:spTree>
    <p:extLst>
      <p:ext uri="{BB962C8B-B14F-4D97-AF65-F5344CB8AC3E}">
        <p14:creationId xmlns:p14="http://schemas.microsoft.com/office/powerpoint/2010/main" val="1837295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28976045-D52C-4153-BCD4-DF6EDEB5A7F1}" type="slidenum">
              <a:rPr lang="en-US" smtClean="0"/>
              <a:t>13</a:t>
            </a:fld>
            <a:endParaRPr lang="en-US"/>
          </a:p>
        </p:txBody>
      </p:sp>
    </p:spTree>
    <p:extLst>
      <p:ext uri="{BB962C8B-B14F-4D97-AF65-F5344CB8AC3E}">
        <p14:creationId xmlns:p14="http://schemas.microsoft.com/office/powerpoint/2010/main" val="5024283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8976045-D52C-4153-BCD4-DF6EDEB5A7F1}" type="slidenum">
              <a:rPr lang="en-US" smtClean="0"/>
              <a:t>14</a:t>
            </a:fld>
            <a:endParaRPr lang="en-US"/>
          </a:p>
        </p:txBody>
      </p:sp>
    </p:spTree>
    <p:extLst>
      <p:ext uri="{BB962C8B-B14F-4D97-AF65-F5344CB8AC3E}">
        <p14:creationId xmlns:p14="http://schemas.microsoft.com/office/powerpoint/2010/main" val="1893132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8976045-D52C-4153-BCD4-DF6EDEB5A7F1}" type="slidenum">
              <a:rPr lang="en-US" smtClean="0"/>
              <a:t>19</a:t>
            </a:fld>
            <a:endParaRPr lang="en-US"/>
          </a:p>
        </p:txBody>
      </p:sp>
    </p:spTree>
    <p:extLst>
      <p:ext uri="{BB962C8B-B14F-4D97-AF65-F5344CB8AC3E}">
        <p14:creationId xmlns:p14="http://schemas.microsoft.com/office/powerpoint/2010/main" val="28188744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\begin{equation}	\begin{split}		&amp;  </a:t>
            </a:r>
            <a:r>
              <a:rPr lang="en-US" dirty="0" err="1"/>
              <a:t>f_t</a:t>
            </a:r>
            <a:r>
              <a:rPr lang="en-US" dirty="0"/>
              <a:t> = \sigma(\</a:t>
            </a:r>
            <a:r>
              <a:rPr lang="en-US" dirty="0" err="1"/>
              <a:t>mathbf</a:t>
            </a:r>
            <a:r>
              <a:rPr lang="en-US" dirty="0"/>
              <a:t> </a:t>
            </a:r>
            <a:r>
              <a:rPr lang="en-US" dirty="0" err="1"/>
              <a:t>W_f</a:t>
            </a:r>
            <a:r>
              <a:rPr lang="en-US" dirty="0"/>
              <a:t> . [h_{t-1}, </a:t>
            </a:r>
            <a:r>
              <a:rPr lang="en-US" dirty="0" err="1"/>
              <a:t>x_t</a:t>
            </a:r>
            <a:r>
              <a:rPr lang="en-US" dirty="0"/>
              <a:t>]+ \</a:t>
            </a:r>
            <a:r>
              <a:rPr lang="en-US" dirty="0" err="1"/>
              <a:t>mathbf</a:t>
            </a:r>
            <a:r>
              <a:rPr lang="en-US" dirty="0"/>
              <a:t> </a:t>
            </a:r>
            <a:r>
              <a:rPr lang="en-US" dirty="0" err="1"/>
              <a:t>b_f</a:t>
            </a:r>
            <a:r>
              <a:rPr lang="en-US" dirty="0"/>
              <a:t>) \\&amp;  </a:t>
            </a:r>
            <a:r>
              <a:rPr lang="en-US" dirty="0" err="1"/>
              <a:t>i_t</a:t>
            </a:r>
            <a:r>
              <a:rPr lang="en-US" dirty="0"/>
              <a:t> = \sigma(\</a:t>
            </a:r>
            <a:r>
              <a:rPr lang="en-US" dirty="0" err="1"/>
              <a:t>mathbf</a:t>
            </a:r>
            <a:r>
              <a:rPr lang="en-US" dirty="0"/>
              <a:t> </a:t>
            </a:r>
            <a:r>
              <a:rPr lang="en-US" dirty="0" err="1"/>
              <a:t>W_i</a:t>
            </a:r>
            <a:r>
              <a:rPr lang="en-US" dirty="0"/>
              <a:t> . \</a:t>
            </a:r>
            <a:r>
              <a:rPr lang="en-US" dirty="0" err="1"/>
              <a:t>mathbf</a:t>
            </a:r>
            <a:r>
              <a:rPr lang="en-US" dirty="0"/>
              <a:t> [h_{t-1}, </a:t>
            </a:r>
            <a:r>
              <a:rPr lang="en-US" dirty="0" err="1"/>
              <a:t>x_t</a:t>
            </a:r>
            <a:r>
              <a:rPr lang="en-US" dirty="0"/>
              <a:t>]+ \</a:t>
            </a:r>
            <a:r>
              <a:rPr lang="en-US" dirty="0" err="1"/>
              <a:t>mathbf</a:t>
            </a:r>
            <a:r>
              <a:rPr lang="en-US" dirty="0"/>
              <a:t> </a:t>
            </a:r>
            <a:r>
              <a:rPr lang="en-US" dirty="0" err="1"/>
              <a:t>b_i</a:t>
            </a:r>
            <a:r>
              <a:rPr lang="en-US" dirty="0"/>
              <a:t>) \\        &amp;  \tilde{{</a:t>
            </a:r>
            <a:r>
              <a:rPr lang="en-US" dirty="0" err="1"/>
              <a:t>C_t</a:t>
            </a:r>
            <a:r>
              <a:rPr lang="en-US" dirty="0"/>
              <a:t>}} = </a:t>
            </a:r>
            <a:r>
              <a:rPr lang="en-US" dirty="0" err="1"/>
              <a:t>tanh</a:t>
            </a:r>
            <a:r>
              <a:rPr lang="en-US" dirty="0"/>
              <a:t>(\</a:t>
            </a:r>
            <a:r>
              <a:rPr lang="en-US" dirty="0" err="1"/>
              <a:t>mathbf</a:t>
            </a:r>
            <a:r>
              <a:rPr lang="en-US" dirty="0"/>
              <a:t> </a:t>
            </a:r>
            <a:r>
              <a:rPr lang="en-US" dirty="0" err="1"/>
              <a:t>W_c</a:t>
            </a:r>
            <a:r>
              <a:rPr lang="en-US" dirty="0"/>
              <a:t> . \</a:t>
            </a:r>
            <a:r>
              <a:rPr lang="en-US" dirty="0" err="1"/>
              <a:t>mathbf</a:t>
            </a:r>
            <a:r>
              <a:rPr lang="en-US" dirty="0"/>
              <a:t> [h_{t-1}, </a:t>
            </a:r>
            <a:r>
              <a:rPr lang="en-US" dirty="0" err="1"/>
              <a:t>x_t</a:t>
            </a:r>
            <a:r>
              <a:rPr lang="en-US" dirty="0"/>
              <a:t>]+ \</a:t>
            </a:r>
            <a:r>
              <a:rPr lang="en-US" dirty="0" err="1"/>
              <a:t>mathbf</a:t>
            </a:r>
            <a:r>
              <a:rPr lang="en-US" dirty="0"/>
              <a:t> </a:t>
            </a:r>
            <a:r>
              <a:rPr lang="en-US" dirty="0" err="1"/>
              <a:t>b_c</a:t>
            </a:r>
            <a:r>
              <a:rPr lang="en-US" dirty="0"/>
              <a:t>) \\&amp; </a:t>
            </a:r>
            <a:r>
              <a:rPr lang="en-US" dirty="0" err="1"/>
              <a:t>C_t</a:t>
            </a:r>
            <a:r>
              <a:rPr lang="en-US" dirty="0"/>
              <a:t> = </a:t>
            </a:r>
            <a:r>
              <a:rPr lang="en-US" dirty="0" err="1"/>
              <a:t>f_t</a:t>
            </a:r>
            <a:r>
              <a:rPr lang="en-US" dirty="0"/>
              <a:t> . C_{t-1} +  </a:t>
            </a:r>
            <a:r>
              <a:rPr lang="en-US" dirty="0" err="1"/>
              <a:t>i_t</a:t>
            </a:r>
            <a:r>
              <a:rPr lang="en-US" dirty="0"/>
              <a:t> . \tilde{{</a:t>
            </a:r>
            <a:r>
              <a:rPr lang="en-US" dirty="0" err="1"/>
              <a:t>C_t</a:t>
            </a:r>
            <a:r>
              <a:rPr lang="en-US" dirty="0"/>
              <a:t>}}  \\&amp; </a:t>
            </a:r>
            <a:r>
              <a:rPr lang="en-US" dirty="0" err="1"/>
              <a:t>O_t</a:t>
            </a:r>
            <a:r>
              <a:rPr lang="en-US" dirty="0"/>
              <a:t> = \sigma(\</a:t>
            </a:r>
            <a:r>
              <a:rPr lang="en-US" dirty="0" err="1"/>
              <a:t>mathbf</a:t>
            </a:r>
            <a:r>
              <a:rPr lang="en-US" dirty="0"/>
              <a:t> </a:t>
            </a:r>
            <a:r>
              <a:rPr lang="en-US" dirty="0" err="1"/>
              <a:t>W_o</a:t>
            </a:r>
            <a:r>
              <a:rPr lang="en-US" dirty="0"/>
              <a:t> . \</a:t>
            </a:r>
            <a:r>
              <a:rPr lang="en-US" dirty="0" err="1"/>
              <a:t>mathbf</a:t>
            </a:r>
            <a:r>
              <a:rPr lang="en-US" dirty="0"/>
              <a:t> [h_{t-1}, </a:t>
            </a:r>
            <a:r>
              <a:rPr lang="en-US" dirty="0" err="1"/>
              <a:t>x_t</a:t>
            </a:r>
            <a:r>
              <a:rPr lang="en-US" dirty="0"/>
              <a:t>]+ \</a:t>
            </a:r>
            <a:r>
              <a:rPr lang="en-US" dirty="0" err="1"/>
              <a:t>mathbf</a:t>
            </a:r>
            <a:r>
              <a:rPr lang="en-US" dirty="0"/>
              <a:t> </a:t>
            </a:r>
            <a:r>
              <a:rPr lang="en-US" dirty="0" err="1"/>
              <a:t>b_o</a:t>
            </a:r>
            <a:r>
              <a:rPr lang="en-US" dirty="0"/>
              <a:t>) \\&amp; </a:t>
            </a:r>
            <a:r>
              <a:rPr lang="en-US" dirty="0" err="1"/>
              <a:t>h_t</a:t>
            </a:r>
            <a:r>
              <a:rPr lang="en-US" dirty="0"/>
              <a:t> = </a:t>
            </a:r>
            <a:r>
              <a:rPr lang="en-US" dirty="0" err="1"/>
              <a:t>O_t</a:t>
            </a:r>
            <a:r>
              <a:rPr lang="en-US" dirty="0"/>
              <a:t> . </a:t>
            </a:r>
            <a:r>
              <a:rPr lang="en-US" dirty="0" err="1"/>
              <a:t>tanh</a:t>
            </a:r>
            <a:r>
              <a:rPr lang="en-US" dirty="0"/>
              <a:t>(</a:t>
            </a:r>
            <a:r>
              <a:rPr lang="en-US" dirty="0" err="1"/>
              <a:t>C_t</a:t>
            </a:r>
            <a:r>
              <a:rPr lang="en-US" dirty="0"/>
              <a:t>) \\	\end{split}\end{equation}</a:t>
            </a:r>
          </a:p>
        </p:txBody>
      </p:sp>
      <p:sp>
        <p:nvSpPr>
          <p:cNvPr id="4" name="Slide Number Placeholder 3"/>
          <p:cNvSpPr>
            <a:spLocks noGrp="1"/>
          </p:cNvSpPr>
          <p:nvPr>
            <p:ph type="sldNum" sz="quarter" idx="10"/>
          </p:nvPr>
        </p:nvSpPr>
        <p:spPr/>
        <p:txBody>
          <a:bodyPr/>
          <a:lstStyle/>
          <a:p>
            <a:fld id="{28976045-D52C-4153-BCD4-DF6EDEB5A7F1}" type="slidenum">
              <a:rPr lang="en-US" smtClean="0"/>
              <a:t>24</a:t>
            </a:fld>
            <a:endParaRPr lang="en-US"/>
          </a:p>
        </p:txBody>
      </p:sp>
    </p:spTree>
    <p:extLst>
      <p:ext uri="{BB962C8B-B14F-4D97-AF65-F5344CB8AC3E}">
        <p14:creationId xmlns:p14="http://schemas.microsoft.com/office/powerpoint/2010/main" val="35437652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\begin{equation}	\begin{split}		&amp;  </a:t>
            </a:r>
            <a:r>
              <a:rPr lang="en-US" dirty="0" err="1"/>
              <a:t>f_t</a:t>
            </a:r>
            <a:r>
              <a:rPr lang="en-US" dirty="0"/>
              <a:t> = \sigma(\</a:t>
            </a:r>
            <a:r>
              <a:rPr lang="en-US" dirty="0" err="1"/>
              <a:t>mathbf</a:t>
            </a:r>
            <a:r>
              <a:rPr lang="en-US" dirty="0"/>
              <a:t> </a:t>
            </a:r>
            <a:r>
              <a:rPr lang="en-US" dirty="0" err="1"/>
              <a:t>W_f</a:t>
            </a:r>
            <a:r>
              <a:rPr lang="en-US" dirty="0"/>
              <a:t> . [h_{t-1}, </a:t>
            </a:r>
            <a:r>
              <a:rPr lang="en-US" dirty="0" err="1"/>
              <a:t>x_t</a:t>
            </a:r>
            <a:r>
              <a:rPr lang="en-US" dirty="0"/>
              <a:t>]+ \</a:t>
            </a:r>
            <a:r>
              <a:rPr lang="en-US" dirty="0" err="1"/>
              <a:t>mathbf</a:t>
            </a:r>
            <a:r>
              <a:rPr lang="en-US" dirty="0"/>
              <a:t> </a:t>
            </a:r>
            <a:r>
              <a:rPr lang="en-US" dirty="0" err="1"/>
              <a:t>b_f</a:t>
            </a:r>
            <a:r>
              <a:rPr lang="en-US" dirty="0"/>
              <a:t>) \\&amp;     \tilde{{</a:t>
            </a:r>
            <a:r>
              <a:rPr lang="en-US" dirty="0" err="1"/>
              <a:t>C_t</a:t>
            </a:r>
            <a:r>
              <a:rPr lang="en-US" dirty="0"/>
              <a:t>}} = </a:t>
            </a:r>
            <a:r>
              <a:rPr lang="en-US" dirty="0" err="1"/>
              <a:t>tanh</a:t>
            </a:r>
            <a:r>
              <a:rPr lang="en-US" dirty="0"/>
              <a:t>(\</a:t>
            </a:r>
            <a:r>
              <a:rPr lang="en-US" dirty="0" err="1"/>
              <a:t>mathbf</a:t>
            </a:r>
            <a:r>
              <a:rPr lang="en-US" dirty="0"/>
              <a:t> </a:t>
            </a:r>
            <a:r>
              <a:rPr lang="en-US" dirty="0" err="1"/>
              <a:t>W_c</a:t>
            </a:r>
            <a:r>
              <a:rPr lang="en-US" dirty="0"/>
              <a:t> . \</a:t>
            </a:r>
            <a:r>
              <a:rPr lang="en-US" dirty="0" err="1"/>
              <a:t>mathbf</a:t>
            </a:r>
            <a:r>
              <a:rPr lang="en-US" dirty="0"/>
              <a:t> [h_{t-1}, </a:t>
            </a:r>
            <a:r>
              <a:rPr lang="en-US" dirty="0" err="1"/>
              <a:t>x_t</a:t>
            </a:r>
            <a:r>
              <a:rPr lang="en-US" dirty="0"/>
              <a:t>]+ \</a:t>
            </a:r>
            <a:r>
              <a:rPr lang="en-US" dirty="0" err="1"/>
              <a:t>mathbf</a:t>
            </a:r>
            <a:r>
              <a:rPr lang="en-US" dirty="0"/>
              <a:t> </a:t>
            </a:r>
            <a:r>
              <a:rPr lang="en-US" dirty="0" err="1"/>
              <a:t>b_c</a:t>
            </a:r>
            <a:r>
              <a:rPr lang="en-US" dirty="0"/>
              <a:t>) \\&amp; </a:t>
            </a:r>
            <a:r>
              <a:rPr lang="en-US" dirty="0" err="1"/>
              <a:t>C_t</a:t>
            </a:r>
            <a:r>
              <a:rPr lang="en-US" dirty="0"/>
              <a:t> = </a:t>
            </a:r>
            <a:r>
              <a:rPr lang="en-US" dirty="0" err="1"/>
              <a:t>f_t</a:t>
            </a:r>
            <a:r>
              <a:rPr lang="en-US" dirty="0"/>
              <a:t> . C_{t-1} +  (1-f_t) . \tilde{{</a:t>
            </a:r>
            <a:r>
              <a:rPr lang="en-US" dirty="0" err="1"/>
              <a:t>C_t</a:t>
            </a:r>
            <a:r>
              <a:rPr lang="en-US" dirty="0"/>
              <a:t>}}  \\&amp; </a:t>
            </a:r>
            <a:r>
              <a:rPr lang="en-US" dirty="0" err="1"/>
              <a:t>O_t</a:t>
            </a:r>
            <a:r>
              <a:rPr lang="en-US" dirty="0"/>
              <a:t> = \sigma(\</a:t>
            </a:r>
            <a:r>
              <a:rPr lang="en-US" dirty="0" err="1"/>
              <a:t>mathbf</a:t>
            </a:r>
            <a:r>
              <a:rPr lang="en-US" dirty="0"/>
              <a:t> </a:t>
            </a:r>
            <a:r>
              <a:rPr lang="en-US" dirty="0" err="1"/>
              <a:t>W_o</a:t>
            </a:r>
            <a:r>
              <a:rPr lang="en-US" dirty="0"/>
              <a:t> . \</a:t>
            </a:r>
            <a:r>
              <a:rPr lang="en-US" dirty="0" err="1"/>
              <a:t>mathbf</a:t>
            </a:r>
            <a:r>
              <a:rPr lang="en-US" dirty="0"/>
              <a:t> [h_{t-1}, </a:t>
            </a:r>
            <a:r>
              <a:rPr lang="en-US" dirty="0" err="1"/>
              <a:t>x_t</a:t>
            </a:r>
            <a:r>
              <a:rPr lang="en-US" dirty="0"/>
              <a:t>]+ \</a:t>
            </a:r>
            <a:r>
              <a:rPr lang="en-US" dirty="0" err="1"/>
              <a:t>mathbf</a:t>
            </a:r>
            <a:r>
              <a:rPr lang="en-US" dirty="0"/>
              <a:t> </a:t>
            </a:r>
            <a:r>
              <a:rPr lang="en-US" dirty="0" err="1"/>
              <a:t>b_o</a:t>
            </a:r>
            <a:r>
              <a:rPr lang="en-US" dirty="0"/>
              <a:t>) \\&amp; </a:t>
            </a:r>
            <a:r>
              <a:rPr lang="en-US" dirty="0" err="1"/>
              <a:t>h_t</a:t>
            </a:r>
            <a:r>
              <a:rPr lang="en-US" dirty="0"/>
              <a:t> = </a:t>
            </a:r>
            <a:r>
              <a:rPr lang="en-US" dirty="0" err="1"/>
              <a:t>O_t</a:t>
            </a:r>
            <a:r>
              <a:rPr lang="en-US" dirty="0"/>
              <a:t> . </a:t>
            </a:r>
            <a:r>
              <a:rPr lang="en-US" dirty="0" err="1"/>
              <a:t>tanh</a:t>
            </a:r>
            <a:r>
              <a:rPr lang="en-US" dirty="0"/>
              <a:t>(</a:t>
            </a:r>
            <a:r>
              <a:rPr lang="en-US" dirty="0" err="1"/>
              <a:t>C_t</a:t>
            </a:r>
            <a:r>
              <a:rPr lang="en-US" dirty="0"/>
              <a:t>) \\	\end{split}\end{equation}</a:t>
            </a:r>
          </a:p>
        </p:txBody>
      </p:sp>
      <p:sp>
        <p:nvSpPr>
          <p:cNvPr id="4" name="Slide Number Placeholder 3"/>
          <p:cNvSpPr>
            <a:spLocks noGrp="1"/>
          </p:cNvSpPr>
          <p:nvPr>
            <p:ph type="sldNum" sz="quarter" idx="10"/>
          </p:nvPr>
        </p:nvSpPr>
        <p:spPr/>
        <p:txBody>
          <a:bodyPr/>
          <a:lstStyle/>
          <a:p>
            <a:fld id="{28976045-D52C-4153-BCD4-DF6EDEB5A7F1}" type="slidenum">
              <a:rPr lang="en-US" smtClean="0"/>
              <a:t>26</a:t>
            </a:fld>
            <a:endParaRPr lang="en-US"/>
          </a:p>
        </p:txBody>
      </p:sp>
    </p:spTree>
    <p:extLst>
      <p:ext uri="{BB962C8B-B14F-4D97-AF65-F5344CB8AC3E}">
        <p14:creationId xmlns:p14="http://schemas.microsoft.com/office/powerpoint/2010/main" val="40116309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078523" y="1098388"/>
            <a:ext cx="10318418" cy="4394988"/>
          </a:xfrm>
        </p:spPr>
        <p:txBody>
          <a:bodyPr anchor="ctr">
            <a:noAutofit/>
          </a:bodyPr>
          <a:lstStyle>
            <a:lvl1pPr algn="ctr">
              <a:defRPr sz="10000" spc="800" baseline="0"/>
            </a:lvl1pPr>
          </a:lstStyle>
          <a:p>
            <a:r>
              <a:rPr lang="en-US"/>
              <a:t>Click to edit Master title style</a:t>
            </a:r>
            <a:endParaRPr lang="en-US" dirty="0"/>
          </a:p>
        </p:txBody>
      </p:sp>
      <p:sp>
        <p:nvSpPr>
          <p:cNvPr id="3" name="Subtitle 2"/>
          <p:cNvSpPr>
            <a:spLocks noGrp="1"/>
          </p:cNvSpPr>
          <p:nvPr>
            <p:ph type="subTitle" idx="1"/>
          </p:nvPr>
        </p:nvSpPr>
        <p:spPr>
          <a:xfrm>
            <a:off x="2215045" y="5979196"/>
            <a:ext cx="8045373" cy="742279"/>
          </a:xfrm>
        </p:spPr>
        <p:txBody>
          <a:bodyPr anchor="t">
            <a:normAutofit/>
          </a:bodyPr>
          <a:lstStyle>
            <a:lvl1pPr marL="0" indent="0" algn="ctr">
              <a:lnSpc>
                <a:spcPct val="100000"/>
              </a:lnSpc>
              <a:buNone/>
              <a:defRPr sz="2000" b="1" i="0" cap="all" spc="400"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1078523" y="6375679"/>
            <a:ext cx="2329722" cy="348462"/>
          </a:xfrm>
        </p:spPr>
        <p:txBody>
          <a:bodyPr/>
          <a:lstStyle>
            <a:lvl1pPr>
              <a:defRPr baseline="0">
                <a:solidFill>
                  <a:schemeClr val="accent1">
                    <a:lumMod val="50000"/>
                  </a:schemeClr>
                </a:solidFill>
              </a:defRPr>
            </a:lvl1pPr>
          </a:lstStyle>
          <a:p>
            <a:fld id="{B61BEF0D-F0BB-DE4B-95CE-6DB70DBA9567}" type="datetimeFigureOut">
              <a:rPr lang="en-US" smtClean="0"/>
              <a:pPr/>
              <a:t>4/10/18</a:t>
            </a:fld>
            <a:endParaRPr lang="en-US" dirty="0"/>
          </a:p>
        </p:txBody>
      </p:sp>
      <p:sp>
        <p:nvSpPr>
          <p:cNvPr id="5" name="Footer Placeholder 4"/>
          <p:cNvSpPr>
            <a:spLocks noGrp="1"/>
          </p:cNvSpPr>
          <p:nvPr>
            <p:ph type="ftr" sz="quarter" idx="11"/>
          </p:nvPr>
        </p:nvSpPr>
        <p:spPr>
          <a:xfrm>
            <a:off x="4180332" y="6375679"/>
            <a:ext cx="4114800" cy="345796"/>
          </a:xfrm>
        </p:spPr>
        <p:txBody>
          <a:bodyPr/>
          <a:lstStyle>
            <a:lvl1pPr>
              <a:defRPr baseline="0">
                <a:solidFill>
                  <a:schemeClr val="accent1">
                    <a:lumMod val="50000"/>
                  </a:schemeClr>
                </a:solidFill>
              </a:defRPr>
            </a:lvl1pPr>
          </a:lstStyle>
          <a:p>
            <a:endParaRPr lang="en-US" dirty="0"/>
          </a:p>
        </p:txBody>
      </p:sp>
      <p:sp>
        <p:nvSpPr>
          <p:cNvPr id="6" name="Slide Number Placeholder 5"/>
          <p:cNvSpPr>
            <a:spLocks noGrp="1"/>
          </p:cNvSpPr>
          <p:nvPr>
            <p:ph type="sldNum" sz="quarter" idx="12"/>
          </p:nvPr>
        </p:nvSpPr>
        <p:spPr>
          <a:xfrm>
            <a:off x="9067218" y="6375679"/>
            <a:ext cx="2329723" cy="345796"/>
          </a:xfrm>
        </p:spPr>
        <p:txBody>
          <a:bodyPr/>
          <a:lstStyle>
            <a:lvl1pPr>
              <a:defRPr baseline="0">
                <a:solidFill>
                  <a:schemeClr val="accent1">
                    <a:lumMod val="50000"/>
                  </a:schemeClr>
                </a:solidFill>
              </a:defRPr>
            </a:lvl1pPr>
          </a:lstStyle>
          <a:p>
            <a:fld id="{D57F1E4F-1CFF-5643-939E-217C01CDF565}" type="slidenum">
              <a:rPr lang="en-US" smtClean="0"/>
              <a:pPr/>
              <a:t>‹#›</a:t>
            </a:fld>
            <a:endParaRPr lang="en-US" dirty="0"/>
          </a:p>
        </p:txBody>
      </p:sp>
      <p:sp>
        <p:nvSpPr>
          <p:cNvPr id="13" name="Rectangle 12" title="left edge border"/>
          <p:cNvSpPr/>
          <p:nvPr/>
        </p:nvSpPr>
        <p:spPr>
          <a:xfrm>
            <a:off x="0" y="0"/>
            <a:ext cx="28346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3882376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4/10/18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3914888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066321" y="382386"/>
            <a:ext cx="1492132" cy="560040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57300" y="382385"/>
            <a:ext cx="8392585" cy="560040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4/10/18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648567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B61BEF0D-F0BB-DE4B-95CE-6DB70DBA9567}" type="datetimeFigureOut">
              <a:rPr lang="en-US" smtClean="0"/>
              <a:pPr/>
              <a:t>4/10/18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5079901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242929" y="1073888"/>
            <a:ext cx="8187071" cy="4064627"/>
          </a:xfrm>
        </p:spPr>
        <p:txBody>
          <a:bodyPr anchor="b">
            <a:normAutofit/>
          </a:bodyPr>
          <a:lstStyle>
            <a:lvl1pPr>
              <a:defRPr sz="8400" spc="800"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3242930" y="5159781"/>
            <a:ext cx="7017488" cy="951135"/>
          </a:xfrm>
        </p:spPr>
        <p:txBody>
          <a:bodyPr>
            <a:normAutofit/>
          </a:bodyPr>
          <a:lstStyle>
            <a:lvl1pPr marL="0" indent="0">
              <a:lnSpc>
                <a:spcPct val="100000"/>
              </a:lnSpc>
              <a:buNone/>
              <a:defRPr sz="2000" b="1" i="0" cap="all" spc="400" baseline="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3236546" y="6375679"/>
            <a:ext cx="1493947" cy="348462"/>
          </a:xfrm>
        </p:spPr>
        <p:txBody>
          <a:bodyPr/>
          <a:lstStyle>
            <a:lvl1pPr>
              <a:defRPr baseline="0">
                <a:solidFill>
                  <a:schemeClr val="tx2"/>
                </a:solidFill>
              </a:defRPr>
            </a:lvl1pPr>
          </a:lstStyle>
          <a:p>
            <a:fld id="{B61BEF0D-F0BB-DE4B-95CE-6DB70DBA9567}" type="datetimeFigureOut">
              <a:rPr lang="en-US" smtClean="0"/>
              <a:pPr/>
              <a:t>4/10/18</a:t>
            </a:fld>
            <a:endParaRPr lang="en-US" dirty="0"/>
          </a:p>
        </p:txBody>
      </p:sp>
      <p:sp>
        <p:nvSpPr>
          <p:cNvPr id="5" name="Footer Placeholder 4"/>
          <p:cNvSpPr>
            <a:spLocks noGrp="1"/>
          </p:cNvSpPr>
          <p:nvPr>
            <p:ph type="ftr" sz="quarter" idx="11"/>
          </p:nvPr>
        </p:nvSpPr>
        <p:spPr>
          <a:xfrm>
            <a:off x="5279064" y="6375679"/>
            <a:ext cx="4114800" cy="345796"/>
          </a:xfrm>
        </p:spPr>
        <p:txBody>
          <a:bodyPr/>
          <a:lstStyle>
            <a:lvl1pP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942434" y="6375679"/>
            <a:ext cx="1487566" cy="345796"/>
          </a:xfrm>
        </p:spPr>
        <p:txBody>
          <a:bodyPr/>
          <a:lstStyle>
            <a:lvl1pPr>
              <a:defRPr baseline="0">
                <a:solidFill>
                  <a:schemeClr val="tx2"/>
                </a:solidFill>
              </a:defRPr>
            </a:lvl1pPr>
          </a:lstStyle>
          <a:p>
            <a:fld id="{D57F1E4F-1CFF-5643-939E-217C01CDF565}" type="slidenum">
              <a:rPr lang="en-US" smtClean="0"/>
              <a:pPr/>
              <a:t>‹#›</a:t>
            </a:fld>
            <a:endParaRPr lang="en-US" dirty="0"/>
          </a:p>
        </p:txBody>
      </p:sp>
      <p:grpSp>
        <p:nvGrpSpPr>
          <p:cNvPr id="7" name="Group 6" title="left scallop shape"/>
          <p:cNvGrpSpPr/>
          <p:nvPr/>
        </p:nvGrpSpPr>
        <p:grpSpPr>
          <a:xfrm>
            <a:off x="0" y="0"/>
            <a:ext cx="2814638" cy="6858000"/>
            <a:chOff x="0" y="0"/>
            <a:chExt cx="2814638" cy="6858000"/>
          </a:xfrm>
        </p:grpSpPr>
        <p:sp>
          <p:nvSpPr>
            <p:cNvPr id="11" name="Freeform 6" title="left scallop shape"/>
            <p:cNvSpPr/>
            <p:nvPr/>
          </p:nvSpPr>
          <p:spPr bwMode="auto">
            <a:xfrm>
              <a:off x="0" y="0"/>
              <a:ext cx="2814638" cy="6858000"/>
            </a:xfrm>
            <a:custGeom>
              <a:avLst/>
              <a:gdLst/>
              <a:ahLst/>
              <a:cxnLst/>
              <a:rect l="0" t="0" r="r" b="b"/>
              <a:pathLst>
                <a:path w="1773" h="4320">
                  <a:moveTo>
                    <a:pt x="0" y="0"/>
                  </a:moveTo>
                  <a:lnTo>
                    <a:pt x="891" y="0"/>
                  </a:lnTo>
                  <a:lnTo>
                    <a:pt x="906" y="56"/>
                  </a:lnTo>
                  <a:lnTo>
                    <a:pt x="921" y="111"/>
                  </a:lnTo>
                  <a:lnTo>
                    <a:pt x="938" y="165"/>
                  </a:lnTo>
                  <a:lnTo>
                    <a:pt x="957" y="217"/>
                  </a:lnTo>
                  <a:lnTo>
                    <a:pt x="980" y="266"/>
                  </a:lnTo>
                  <a:lnTo>
                    <a:pt x="1007" y="312"/>
                  </a:lnTo>
                  <a:lnTo>
                    <a:pt x="1036" y="351"/>
                  </a:lnTo>
                  <a:lnTo>
                    <a:pt x="1069" y="387"/>
                  </a:lnTo>
                  <a:lnTo>
                    <a:pt x="1105" y="422"/>
                  </a:lnTo>
                  <a:lnTo>
                    <a:pt x="1145" y="456"/>
                  </a:lnTo>
                  <a:lnTo>
                    <a:pt x="1185" y="487"/>
                  </a:lnTo>
                  <a:lnTo>
                    <a:pt x="1227" y="520"/>
                  </a:lnTo>
                  <a:lnTo>
                    <a:pt x="1270" y="551"/>
                  </a:lnTo>
                  <a:lnTo>
                    <a:pt x="1311" y="584"/>
                  </a:lnTo>
                  <a:lnTo>
                    <a:pt x="1352" y="617"/>
                  </a:lnTo>
                  <a:lnTo>
                    <a:pt x="1390" y="651"/>
                  </a:lnTo>
                  <a:lnTo>
                    <a:pt x="1425" y="687"/>
                  </a:lnTo>
                  <a:lnTo>
                    <a:pt x="1456" y="725"/>
                  </a:lnTo>
                  <a:lnTo>
                    <a:pt x="1484" y="765"/>
                  </a:lnTo>
                  <a:lnTo>
                    <a:pt x="1505" y="808"/>
                  </a:lnTo>
                  <a:lnTo>
                    <a:pt x="1521" y="856"/>
                  </a:lnTo>
                  <a:lnTo>
                    <a:pt x="1530" y="907"/>
                  </a:lnTo>
                  <a:lnTo>
                    <a:pt x="1534" y="960"/>
                  </a:lnTo>
                  <a:lnTo>
                    <a:pt x="1534" y="1013"/>
                  </a:lnTo>
                  <a:lnTo>
                    <a:pt x="1530" y="1068"/>
                  </a:lnTo>
                  <a:lnTo>
                    <a:pt x="1523" y="1125"/>
                  </a:lnTo>
                  <a:lnTo>
                    <a:pt x="1515" y="1181"/>
                  </a:lnTo>
                  <a:lnTo>
                    <a:pt x="1508" y="1237"/>
                  </a:lnTo>
                  <a:lnTo>
                    <a:pt x="1501" y="1293"/>
                  </a:lnTo>
                  <a:lnTo>
                    <a:pt x="1496" y="1350"/>
                  </a:lnTo>
                  <a:lnTo>
                    <a:pt x="1494" y="1405"/>
                  </a:lnTo>
                  <a:lnTo>
                    <a:pt x="1497" y="1458"/>
                  </a:lnTo>
                  <a:lnTo>
                    <a:pt x="1504" y="1511"/>
                  </a:lnTo>
                  <a:lnTo>
                    <a:pt x="1517" y="1560"/>
                  </a:lnTo>
                  <a:lnTo>
                    <a:pt x="1535" y="1610"/>
                  </a:lnTo>
                  <a:lnTo>
                    <a:pt x="1557" y="1659"/>
                  </a:lnTo>
                  <a:lnTo>
                    <a:pt x="1583" y="1708"/>
                  </a:lnTo>
                  <a:lnTo>
                    <a:pt x="1611" y="1757"/>
                  </a:lnTo>
                  <a:lnTo>
                    <a:pt x="1640" y="1807"/>
                  </a:lnTo>
                  <a:lnTo>
                    <a:pt x="1669" y="1855"/>
                  </a:lnTo>
                  <a:lnTo>
                    <a:pt x="1696" y="1905"/>
                  </a:lnTo>
                  <a:lnTo>
                    <a:pt x="1721" y="1954"/>
                  </a:lnTo>
                  <a:lnTo>
                    <a:pt x="1742" y="2006"/>
                  </a:lnTo>
                  <a:lnTo>
                    <a:pt x="1759" y="2057"/>
                  </a:lnTo>
                  <a:lnTo>
                    <a:pt x="1769" y="2108"/>
                  </a:lnTo>
                  <a:lnTo>
                    <a:pt x="1773" y="2160"/>
                  </a:lnTo>
                  <a:lnTo>
                    <a:pt x="1769" y="2212"/>
                  </a:lnTo>
                  <a:lnTo>
                    <a:pt x="1759" y="2263"/>
                  </a:lnTo>
                  <a:lnTo>
                    <a:pt x="1742" y="2314"/>
                  </a:lnTo>
                  <a:lnTo>
                    <a:pt x="1721" y="2366"/>
                  </a:lnTo>
                  <a:lnTo>
                    <a:pt x="1696" y="2415"/>
                  </a:lnTo>
                  <a:lnTo>
                    <a:pt x="1669" y="2465"/>
                  </a:lnTo>
                  <a:lnTo>
                    <a:pt x="1640" y="2513"/>
                  </a:lnTo>
                  <a:lnTo>
                    <a:pt x="1611" y="2563"/>
                  </a:lnTo>
                  <a:lnTo>
                    <a:pt x="1583" y="2612"/>
                  </a:lnTo>
                  <a:lnTo>
                    <a:pt x="1557" y="2661"/>
                  </a:lnTo>
                  <a:lnTo>
                    <a:pt x="1535" y="2710"/>
                  </a:lnTo>
                  <a:lnTo>
                    <a:pt x="1517" y="2760"/>
                  </a:lnTo>
                  <a:lnTo>
                    <a:pt x="1504" y="2809"/>
                  </a:lnTo>
                  <a:lnTo>
                    <a:pt x="1497" y="2862"/>
                  </a:lnTo>
                  <a:lnTo>
                    <a:pt x="1494" y="2915"/>
                  </a:lnTo>
                  <a:lnTo>
                    <a:pt x="1496" y="2970"/>
                  </a:lnTo>
                  <a:lnTo>
                    <a:pt x="1501" y="3027"/>
                  </a:lnTo>
                  <a:lnTo>
                    <a:pt x="1508" y="3083"/>
                  </a:lnTo>
                  <a:lnTo>
                    <a:pt x="1515" y="3139"/>
                  </a:lnTo>
                  <a:lnTo>
                    <a:pt x="1523" y="3195"/>
                  </a:lnTo>
                  <a:lnTo>
                    <a:pt x="1530" y="3252"/>
                  </a:lnTo>
                  <a:lnTo>
                    <a:pt x="1534" y="3307"/>
                  </a:lnTo>
                  <a:lnTo>
                    <a:pt x="1534" y="3360"/>
                  </a:lnTo>
                  <a:lnTo>
                    <a:pt x="1530" y="3413"/>
                  </a:lnTo>
                  <a:lnTo>
                    <a:pt x="1521" y="3464"/>
                  </a:lnTo>
                  <a:lnTo>
                    <a:pt x="1505" y="3512"/>
                  </a:lnTo>
                  <a:lnTo>
                    <a:pt x="1484" y="3555"/>
                  </a:lnTo>
                  <a:lnTo>
                    <a:pt x="1456" y="3595"/>
                  </a:lnTo>
                  <a:lnTo>
                    <a:pt x="1425" y="3633"/>
                  </a:lnTo>
                  <a:lnTo>
                    <a:pt x="1390" y="3669"/>
                  </a:lnTo>
                  <a:lnTo>
                    <a:pt x="1352" y="3703"/>
                  </a:lnTo>
                  <a:lnTo>
                    <a:pt x="1311" y="3736"/>
                  </a:lnTo>
                  <a:lnTo>
                    <a:pt x="1270" y="3769"/>
                  </a:lnTo>
                  <a:lnTo>
                    <a:pt x="1227" y="3800"/>
                  </a:lnTo>
                  <a:lnTo>
                    <a:pt x="1185" y="3833"/>
                  </a:lnTo>
                  <a:lnTo>
                    <a:pt x="1145" y="3864"/>
                  </a:lnTo>
                  <a:lnTo>
                    <a:pt x="1105" y="3898"/>
                  </a:lnTo>
                  <a:lnTo>
                    <a:pt x="1069" y="3933"/>
                  </a:lnTo>
                  <a:lnTo>
                    <a:pt x="1036" y="3969"/>
                  </a:lnTo>
                  <a:lnTo>
                    <a:pt x="1007" y="4008"/>
                  </a:lnTo>
                  <a:lnTo>
                    <a:pt x="980" y="4054"/>
                  </a:lnTo>
                  <a:lnTo>
                    <a:pt x="957" y="4103"/>
                  </a:lnTo>
                  <a:lnTo>
                    <a:pt x="938" y="4155"/>
                  </a:lnTo>
                  <a:lnTo>
                    <a:pt x="921" y="4209"/>
                  </a:lnTo>
                  <a:lnTo>
                    <a:pt x="906" y="4264"/>
                  </a:lnTo>
                  <a:lnTo>
                    <a:pt x="891" y="4320"/>
                  </a:lnTo>
                  <a:lnTo>
                    <a:pt x="0" y="4320"/>
                  </a:lnTo>
                  <a:lnTo>
                    <a:pt x="0" y="0"/>
                  </a:lnTo>
                  <a:close/>
                </a:path>
              </a:pathLst>
            </a:custGeom>
            <a:solidFill>
              <a:schemeClr val="tx2"/>
            </a:solidFill>
            <a:ln w="0">
              <a:noFill/>
              <a:prstDash val="solid"/>
              <a:round/>
              <a:headEnd/>
              <a:tailEnd/>
            </a:ln>
          </p:spPr>
        </p:sp>
        <p:sp>
          <p:nvSpPr>
            <p:cNvPr id="16" name="Freeform 11" title="left scallop inline"/>
            <p:cNvSpPr/>
            <p:nvPr/>
          </p:nvSpPr>
          <p:spPr bwMode="auto">
            <a:xfrm>
              <a:off x="874382" y="0"/>
              <a:ext cx="1646238" cy="6858000"/>
            </a:xfrm>
            <a:custGeom>
              <a:avLst/>
              <a:gdLst/>
              <a:ahLst/>
              <a:cxnLst/>
              <a:rect l="0" t="0" r="r" b="b"/>
              <a:pathLst>
                <a:path w="1037" h="4320">
                  <a:moveTo>
                    <a:pt x="0" y="0"/>
                  </a:moveTo>
                  <a:lnTo>
                    <a:pt x="171" y="0"/>
                  </a:lnTo>
                  <a:lnTo>
                    <a:pt x="188" y="55"/>
                  </a:lnTo>
                  <a:lnTo>
                    <a:pt x="204" y="110"/>
                  </a:lnTo>
                  <a:lnTo>
                    <a:pt x="220" y="166"/>
                  </a:lnTo>
                  <a:lnTo>
                    <a:pt x="234" y="223"/>
                  </a:lnTo>
                  <a:lnTo>
                    <a:pt x="251" y="278"/>
                  </a:lnTo>
                  <a:lnTo>
                    <a:pt x="269" y="331"/>
                  </a:lnTo>
                  <a:lnTo>
                    <a:pt x="292" y="381"/>
                  </a:lnTo>
                  <a:lnTo>
                    <a:pt x="319" y="427"/>
                  </a:lnTo>
                  <a:lnTo>
                    <a:pt x="349" y="466"/>
                  </a:lnTo>
                  <a:lnTo>
                    <a:pt x="382" y="503"/>
                  </a:lnTo>
                  <a:lnTo>
                    <a:pt x="420" y="537"/>
                  </a:lnTo>
                  <a:lnTo>
                    <a:pt x="460" y="571"/>
                  </a:lnTo>
                  <a:lnTo>
                    <a:pt x="502" y="603"/>
                  </a:lnTo>
                  <a:lnTo>
                    <a:pt x="544" y="635"/>
                  </a:lnTo>
                  <a:lnTo>
                    <a:pt x="587" y="668"/>
                  </a:lnTo>
                  <a:lnTo>
                    <a:pt x="628" y="700"/>
                  </a:lnTo>
                  <a:lnTo>
                    <a:pt x="667" y="734"/>
                  </a:lnTo>
                  <a:lnTo>
                    <a:pt x="703" y="771"/>
                  </a:lnTo>
                  <a:lnTo>
                    <a:pt x="736" y="808"/>
                  </a:lnTo>
                  <a:lnTo>
                    <a:pt x="763" y="848"/>
                  </a:lnTo>
                  <a:lnTo>
                    <a:pt x="786" y="893"/>
                  </a:lnTo>
                  <a:lnTo>
                    <a:pt x="800" y="937"/>
                  </a:lnTo>
                  <a:lnTo>
                    <a:pt x="809" y="986"/>
                  </a:lnTo>
                  <a:lnTo>
                    <a:pt x="813" y="1034"/>
                  </a:lnTo>
                  <a:lnTo>
                    <a:pt x="812" y="1085"/>
                  </a:lnTo>
                  <a:lnTo>
                    <a:pt x="808" y="1136"/>
                  </a:lnTo>
                  <a:lnTo>
                    <a:pt x="803" y="1189"/>
                  </a:lnTo>
                  <a:lnTo>
                    <a:pt x="796" y="1242"/>
                  </a:lnTo>
                  <a:lnTo>
                    <a:pt x="788" y="1295"/>
                  </a:lnTo>
                  <a:lnTo>
                    <a:pt x="782" y="1348"/>
                  </a:lnTo>
                  <a:lnTo>
                    <a:pt x="778" y="1401"/>
                  </a:lnTo>
                  <a:lnTo>
                    <a:pt x="775" y="1452"/>
                  </a:lnTo>
                  <a:lnTo>
                    <a:pt x="778" y="1502"/>
                  </a:lnTo>
                  <a:lnTo>
                    <a:pt x="784" y="1551"/>
                  </a:lnTo>
                  <a:lnTo>
                    <a:pt x="797" y="1602"/>
                  </a:lnTo>
                  <a:lnTo>
                    <a:pt x="817" y="1652"/>
                  </a:lnTo>
                  <a:lnTo>
                    <a:pt x="841" y="1702"/>
                  </a:lnTo>
                  <a:lnTo>
                    <a:pt x="868" y="1752"/>
                  </a:lnTo>
                  <a:lnTo>
                    <a:pt x="896" y="1801"/>
                  </a:lnTo>
                  <a:lnTo>
                    <a:pt x="926" y="1851"/>
                  </a:lnTo>
                  <a:lnTo>
                    <a:pt x="953" y="1901"/>
                  </a:lnTo>
                  <a:lnTo>
                    <a:pt x="980" y="1952"/>
                  </a:lnTo>
                  <a:lnTo>
                    <a:pt x="1003" y="2003"/>
                  </a:lnTo>
                  <a:lnTo>
                    <a:pt x="1021" y="2054"/>
                  </a:lnTo>
                  <a:lnTo>
                    <a:pt x="1031" y="2106"/>
                  </a:lnTo>
                  <a:lnTo>
                    <a:pt x="1037" y="2160"/>
                  </a:lnTo>
                  <a:lnTo>
                    <a:pt x="1031" y="2214"/>
                  </a:lnTo>
                  <a:lnTo>
                    <a:pt x="1021" y="2266"/>
                  </a:lnTo>
                  <a:lnTo>
                    <a:pt x="1003" y="2317"/>
                  </a:lnTo>
                  <a:lnTo>
                    <a:pt x="980" y="2368"/>
                  </a:lnTo>
                  <a:lnTo>
                    <a:pt x="953" y="2419"/>
                  </a:lnTo>
                  <a:lnTo>
                    <a:pt x="926" y="2469"/>
                  </a:lnTo>
                  <a:lnTo>
                    <a:pt x="896" y="2519"/>
                  </a:lnTo>
                  <a:lnTo>
                    <a:pt x="868" y="2568"/>
                  </a:lnTo>
                  <a:lnTo>
                    <a:pt x="841" y="2618"/>
                  </a:lnTo>
                  <a:lnTo>
                    <a:pt x="817" y="2668"/>
                  </a:lnTo>
                  <a:lnTo>
                    <a:pt x="797" y="2718"/>
                  </a:lnTo>
                  <a:lnTo>
                    <a:pt x="784" y="2769"/>
                  </a:lnTo>
                  <a:lnTo>
                    <a:pt x="778" y="2818"/>
                  </a:lnTo>
                  <a:lnTo>
                    <a:pt x="775" y="2868"/>
                  </a:lnTo>
                  <a:lnTo>
                    <a:pt x="778" y="2919"/>
                  </a:lnTo>
                  <a:lnTo>
                    <a:pt x="782" y="2972"/>
                  </a:lnTo>
                  <a:lnTo>
                    <a:pt x="788" y="3025"/>
                  </a:lnTo>
                  <a:lnTo>
                    <a:pt x="796" y="3078"/>
                  </a:lnTo>
                  <a:lnTo>
                    <a:pt x="803" y="3131"/>
                  </a:lnTo>
                  <a:lnTo>
                    <a:pt x="808" y="3184"/>
                  </a:lnTo>
                  <a:lnTo>
                    <a:pt x="812" y="3235"/>
                  </a:lnTo>
                  <a:lnTo>
                    <a:pt x="813" y="3286"/>
                  </a:lnTo>
                  <a:lnTo>
                    <a:pt x="809" y="3334"/>
                  </a:lnTo>
                  <a:lnTo>
                    <a:pt x="800" y="3383"/>
                  </a:lnTo>
                  <a:lnTo>
                    <a:pt x="786" y="3427"/>
                  </a:lnTo>
                  <a:lnTo>
                    <a:pt x="763" y="3472"/>
                  </a:lnTo>
                  <a:lnTo>
                    <a:pt x="736" y="3512"/>
                  </a:lnTo>
                  <a:lnTo>
                    <a:pt x="703" y="3549"/>
                  </a:lnTo>
                  <a:lnTo>
                    <a:pt x="667" y="3586"/>
                  </a:lnTo>
                  <a:lnTo>
                    <a:pt x="628" y="3620"/>
                  </a:lnTo>
                  <a:lnTo>
                    <a:pt x="587" y="3652"/>
                  </a:lnTo>
                  <a:lnTo>
                    <a:pt x="544" y="3685"/>
                  </a:lnTo>
                  <a:lnTo>
                    <a:pt x="502" y="3717"/>
                  </a:lnTo>
                  <a:lnTo>
                    <a:pt x="460" y="3749"/>
                  </a:lnTo>
                  <a:lnTo>
                    <a:pt x="420" y="3783"/>
                  </a:lnTo>
                  <a:lnTo>
                    <a:pt x="382" y="3817"/>
                  </a:lnTo>
                  <a:lnTo>
                    <a:pt x="349" y="3854"/>
                  </a:lnTo>
                  <a:lnTo>
                    <a:pt x="319" y="3893"/>
                  </a:lnTo>
                  <a:lnTo>
                    <a:pt x="292" y="3939"/>
                  </a:lnTo>
                  <a:lnTo>
                    <a:pt x="269" y="3989"/>
                  </a:lnTo>
                  <a:lnTo>
                    <a:pt x="251" y="4042"/>
                  </a:lnTo>
                  <a:lnTo>
                    <a:pt x="234" y="4097"/>
                  </a:lnTo>
                  <a:lnTo>
                    <a:pt x="220" y="4154"/>
                  </a:lnTo>
                  <a:lnTo>
                    <a:pt x="204" y="4210"/>
                  </a:lnTo>
                  <a:lnTo>
                    <a:pt x="188" y="4265"/>
                  </a:lnTo>
                  <a:lnTo>
                    <a:pt x="171" y="4320"/>
                  </a:lnTo>
                  <a:lnTo>
                    <a:pt x="0" y="4320"/>
                  </a:lnTo>
                  <a:lnTo>
                    <a:pt x="17" y="4278"/>
                  </a:lnTo>
                  <a:lnTo>
                    <a:pt x="33" y="4232"/>
                  </a:lnTo>
                  <a:lnTo>
                    <a:pt x="46" y="4183"/>
                  </a:lnTo>
                  <a:lnTo>
                    <a:pt x="60" y="4131"/>
                  </a:lnTo>
                  <a:lnTo>
                    <a:pt x="75" y="4075"/>
                  </a:lnTo>
                  <a:lnTo>
                    <a:pt x="90" y="4019"/>
                  </a:lnTo>
                  <a:lnTo>
                    <a:pt x="109" y="3964"/>
                  </a:lnTo>
                  <a:lnTo>
                    <a:pt x="129" y="3909"/>
                  </a:lnTo>
                  <a:lnTo>
                    <a:pt x="156" y="3855"/>
                  </a:lnTo>
                  <a:lnTo>
                    <a:pt x="186" y="3804"/>
                  </a:lnTo>
                  <a:lnTo>
                    <a:pt x="222" y="3756"/>
                  </a:lnTo>
                  <a:lnTo>
                    <a:pt x="261" y="3713"/>
                  </a:lnTo>
                  <a:lnTo>
                    <a:pt x="303" y="3672"/>
                  </a:lnTo>
                  <a:lnTo>
                    <a:pt x="348" y="3634"/>
                  </a:lnTo>
                  <a:lnTo>
                    <a:pt x="392" y="3599"/>
                  </a:lnTo>
                  <a:lnTo>
                    <a:pt x="438" y="3565"/>
                  </a:lnTo>
                  <a:lnTo>
                    <a:pt x="482" y="3531"/>
                  </a:lnTo>
                  <a:lnTo>
                    <a:pt x="523" y="3499"/>
                  </a:lnTo>
                  <a:lnTo>
                    <a:pt x="561" y="3466"/>
                  </a:lnTo>
                  <a:lnTo>
                    <a:pt x="594" y="3434"/>
                  </a:lnTo>
                  <a:lnTo>
                    <a:pt x="620" y="3400"/>
                  </a:lnTo>
                  <a:lnTo>
                    <a:pt x="638" y="3367"/>
                  </a:lnTo>
                  <a:lnTo>
                    <a:pt x="647" y="3336"/>
                  </a:lnTo>
                  <a:lnTo>
                    <a:pt x="652" y="3302"/>
                  </a:lnTo>
                  <a:lnTo>
                    <a:pt x="654" y="3265"/>
                  </a:lnTo>
                  <a:lnTo>
                    <a:pt x="651" y="3224"/>
                  </a:lnTo>
                  <a:lnTo>
                    <a:pt x="647" y="3181"/>
                  </a:lnTo>
                  <a:lnTo>
                    <a:pt x="642" y="3137"/>
                  </a:lnTo>
                  <a:lnTo>
                    <a:pt x="637" y="3091"/>
                  </a:lnTo>
                  <a:lnTo>
                    <a:pt x="626" y="3021"/>
                  </a:lnTo>
                  <a:lnTo>
                    <a:pt x="620" y="2952"/>
                  </a:lnTo>
                  <a:lnTo>
                    <a:pt x="616" y="2881"/>
                  </a:lnTo>
                  <a:lnTo>
                    <a:pt x="618" y="2809"/>
                  </a:lnTo>
                  <a:lnTo>
                    <a:pt x="628" y="2737"/>
                  </a:lnTo>
                  <a:lnTo>
                    <a:pt x="642" y="2681"/>
                  </a:lnTo>
                  <a:lnTo>
                    <a:pt x="661" y="2626"/>
                  </a:lnTo>
                  <a:lnTo>
                    <a:pt x="685" y="2574"/>
                  </a:lnTo>
                  <a:lnTo>
                    <a:pt x="711" y="2521"/>
                  </a:lnTo>
                  <a:lnTo>
                    <a:pt x="739" y="2472"/>
                  </a:lnTo>
                  <a:lnTo>
                    <a:pt x="767" y="2423"/>
                  </a:lnTo>
                  <a:lnTo>
                    <a:pt x="791" y="2381"/>
                  </a:lnTo>
                  <a:lnTo>
                    <a:pt x="813" y="2342"/>
                  </a:lnTo>
                  <a:lnTo>
                    <a:pt x="834" y="2303"/>
                  </a:lnTo>
                  <a:lnTo>
                    <a:pt x="851" y="2265"/>
                  </a:lnTo>
                  <a:lnTo>
                    <a:pt x="864" y="2228"/>
                  </a:lnTo>
                  <a:lnTo>
                    <a:pt x="873" y="2194"/>
                  </a:lnTo>
                  <a:lnTo>
                    <a:pt x="876" y="2160"/>
                  </a:lnTo>
                  <a:lnTo>
                    <a:pt x="873" y="2126"/>
                  </a:lnTo>
                  <a:lnTo>
                    <a:pt x="864" y="2092"/>
                  </a:lnTo>
                  <a:lnTo>
                    <a:pt x="851" y="2055"/>
                  </a:lnTo>
                  <a:lnTo>
                    <a:pt x="834" y="2017"/>
                  </a:lnTo>
                  <a:lnTo>
                    <a:pt x="813" y="1978"/>
                  </a:lnTo>
                  <a:lnTo>
                    <a:pt x="791" y="1939"/>
                  </a:lnTo>
                  <a:lnTo>
                    <a:pt x="767" y="1897"/>
                  </a:lnTo>
                  <a:lnTo>
                    <a:pt x="739" y="1848"/>
                  </a:lnTo>
                  <a:lnTo>
                    <a:pt x="711" y="1799"/>
                  </a:lnTo>
                  <a:lnTo>
                    <a:pt x="685" y="1746"/>
                  </a:lnTo>
                  <a:lnTo>
                    <a:pt x="661" y="1694"/>
                  </a:lnTo>
                  <a:lnTo>
                    <a:pt x="642" y="1639"/>
                  </a:lnTo>
                  <a:lnTo>
                    <a:pt x="628" y="1583"/>
                  </a:lnTo>
                  <a:lnTo>
                    <a:pt x="618" y="1511"/>
                  </a:lnTo>
                  <a:lnTo>
                    <a:pt x="616" y="1439"/>
                  </a:lnTo>
                  <a:lnTo>
                    <a:pt x="620" y="1368"/>
                  </a:lnTo>
                  <a:lnTo>
                    <a:pt x="626" y="1299"/>
                  </a:lnTo>
                  <a:lnTo>
                    <a:pt x="637" y="1229"/>
                  </a:lnTo>
                  <a:lnTo>
                    <a:pt x="642" y="1183"/>
                  </a:lnTo>
                  <a:lnTo>
                    <a:pt x="647" y="1139"/>
                  </a:lnTo>
                  <a:lnTo>
                    <a:pt x="651" y="1096"/>
                  </a:lnTo>
                  <a:lnTo>
                    <a:pt x="654" y="1055"/>
                  </a:lnTo>
                  <a:lnTo>
                    <a:pt x="652" y="1018"/>
                  </a:lnTo>
                  <a:lnTo>
                    <a:pt x="647" y="984"/>
                  </a:lnTo>
                  <a:lnTo>
                    <a:pt x="638" y="953"/>
                  </a:lnTo>
                  <a:lnTo>
                    <a:pt x="620" y="920"/>
                  </a:lnTo>
                  <a:lnTo>
                    <a:pt x="594" y="886"/>
                  </a:lnTo>
                  <a:lnTo>
                    <a:pt x="561" y="854"/>
                  </a:lnTo>
                  <a:lnTo>
                    <a:pt x="523" y="822"/>
                  </a:lnTo>
                  <a:lnTo>
                    <a:pt x="482" y="789"/>
                  </a:lnTo>
                  <a:lnTo>
                    <a:pt x="438" y="755"/>
                  </a:lnTo>
                  <a:lnTo>
                    <a:pt x="392" y="721"/>
                  </a:lnTo>
                  <a:lnTo>
                    <a:pt x="348" y="686"/>
                  </a:lnTo>
                  <a:lnTo>
                    <a:pt x="303" y="648"/>
                  </a:lnTo>
                  <a:lnTo>
                    <a:pt x="261" y="607"/>
                  </a:lnTo>
                  <a:lnTo>
                    <a:pt x="222" y="564"/>
                  </a:lnTo>
                  <a:lnTo>
                    <a:pt x="186" y="516"/>
                  </a:lnTo>
                  <a:lnTo>
                    <a:pt x="156" y="465"/>
                  </a:lnTo>
                  <a:lnTo>
                    <a:pt x="129" y="411"/>
                  </a:lnTo>
                  <a:lnTo>
                    <a:pt x="109" y="356"/>
                  </a:lnTo>
                  <a:lnTo>
                    <a:pt x="90" y="301"/>
                  </a:lnTo>
                  <a:lnTo>
                    <a:pt x="75" y="245"/>
                  </a:lnTo>
                  <a:lnTo>
                    <a:pt x="60" y="189"/>
                  </a:lnTo>
                  <a:lnTo>
                    <a:pt x="46" y="137"/>
                  </a:lnTo>
                  <a:lnTo>
                    <a:pt x="33" y="88"/>
                  </a:lnTo>
                  <a:lnTo>
                    <a:pt x="17" y="42"/>
                  </a:lnTo>
                  <a:lnTo>
                    <a:pt x="0" y="0"/>
                  </a:lnTo>
                  <a:lnTo>
                    <a:pt x="0" y="0"/>
                  </a:lnTo>
                  <a:close/>
                </a:path>
              </a:pathLst>
            </a:custGeom>
            <a:solidFill>
              <a:schemeClr val="accent1"/>
            </a:solidFill>
            <a:ln w="0">
              <a:noFill/>
              <a:prstDash val="solid"/>
              <a:round/>
              <a:headEnd/>
              <a:tailEnd/>
            </a:ln>
          </p:spPr>
        </p:sp>
      </p:grpSp>
    </p:spTree>
    <p:extLst>
      <p:ext uri="{BB962C8B-B14F-4D97-AF65-F5344CB8AC3E}">
        <p14:creationId xmlns:p14="http://schemas.microsoft.com/office/powerpoint/2010/main" val="3129066887"/>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57300" y="2286000"/>
            <a:ext cx="4800600" cy="36195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47796" y="2286000"/>
            <a:ext cx="4800600" cy="36195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4/10/18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105866197"/>
      </p:ext>
    </p:extLst>
  </p:cSld>
  <p:clrMapOvr>
    <a:masterClrMapping/>
  </p:clrMapOvr>
  <p:extLst mod="1">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52728" y="381000"/>
            <a:ext cx="10172700" cy="149351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251678" y="2199633"/>
            <a:ext cx="4800600" cy="632529"/>
          </a:xfrm>
        </p:spPr>
        <p:txBody>
          <a:bodyPr anchor="b">
            <a:noAutofit/>
          </a:bodyPr>
          <a:lstStyle>
            <a:lvl1pPr marL="0" indent="0">
              <a:lnSpc>
                <a:spcPct val="100000"/>
              </a:lnSpc>
              <a:buNone/>
              <a:defRPr sz="1900" b="1" cap="all" spc="2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257300" y="2909102"/>
            <a:ext cx="4800600" cy="299639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633864" y="2199633"/>
            <a:ext cx="4800600" cy="632529"/>
          </a:xfrm>
        </p:spPr>
        <p:txBody>
          <a:bodyPr anchor="b">
            <a:noAutofit/>
          </a:bodyPr>
          <a:lstStyle>
            <a:lvl1pPr marL="0" indent="0">
              <a:lnSpc>
                <a:spcPct val="100000"/>
              </a:lnSpc>
              <a:buNone/>
              <a:defRPr sz="1900" b="1" cap="all" spc="2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633864" y="2909102"/>
            <a:ext cx="4800600" cy="299639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4/10/18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03045353"/>
      </p:ext>
    </p:extLst>
  </p:cSld>
  <p:clrMapOvr>
    <a:masterClrMapping/>
  </p:clrMapOvr>
  <p:extLst mod="1">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4/10/18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0470986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4/10/18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5148181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7" name="Freeform 11" title="right scallop background shape"/>
          <p:cNvSpPr/>
          <p:nvPr/>
        </p:nvSpPr>
        <p:spPr bwMode="auto">
          <a:xfrm>
            <a:off x="7389812"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2" name="Title 1"/>
          <p:cNvSpPr>
            <a:spLocks noGrp="1"/>
          </p:cNvSpPr>
          <p:nvPr>
            <p:ph type="title"/>
          </p:nvPr>
        </p:nvSpPr>
        <p:spPr>
          <a:xfrm>
            <a:off x="8337884" y="457199"/>
            <a:ext cx="3092115" cy="1196671"/>
          </a:xfrm>
        </p:spPr>
        <p:txBody>
          <a:bodyPr anchor="b">
            <a:normAutofit/>
          </a:bodyPr>
          <a:lstStyle>
            <a:lvl1pPr>
              <a:lnSpc>
                <a:spcPct val="100000"/>
              </a:lnSpc>
              <a:defRPr sz="1900" b="1" i="0" cap="all" spc="300" baseline="0">
                <a:solidFill>
                  <a:schemeClr val="accent1"/>
                </a:solidFill>
                <a:latin typeface="+mn-lt"/>
              </a:defRPr>
            </a:lvl1pPr>
          </a:lstStyle>
          <a:p>
            <a:r>
              <a:rPr lang="en-US"/>
              <a:t>Click to edit Master title style</a:t>
            </a:r>
            <a:endParaRPr lang="en-US" dirty="0"/>
          </a:p>
        </p:txBody>
      </p:sp>
      <p:sp>
        <p:nvSpPr>
          <p:cNvPr id="3" name="Content Placeholder 2"/>
          <p:cNvSpPr>
            <a:spLocks noGrp="1"/>
          </p:cNvSpPr>
          <p:nvPr>
            <p:ph idx="1"/>
          </p:nvPr>
        </p:nvSpPr>
        <p:spPr>
          <a:xfrm>
            <a:off x="765051" y="920377"/>
            <a:ext cx="6158418" cy="498512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37885" y="1741336"/>
            <a:ext cx="3092115" cy="4164164"/>
          </a:xfrm>
        </p:spPr>
        <p:txBody>
          <a:bodyPr/>
          <a:lstStyle>
            <a:lvl1pPr marL="0" indent="0">
              <a:lnSpc>
                <a:spcPct val="120000"/>
              </a:lnSpc>
              <a:spcBef>
                <a:spcPts val="1200"/>
              </a:spcBef>
              <a:buNone/>
              <a:defRPr sz="1600" baseline="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65051" y="6375679"/>
            <a:ext cx="1233355" cy="348462"/>
          </a:xfrm>
        </p:spPr>
        <p:txBody>
          <a:bodyPr/>
          <a:lstStyle/>
          <a:p>
            <a:fld id="{B61BEF0D-F0BB-DE4B-95CE-6DB70DBA9567}" type="datetimeFigureOut">
              <a:rPr lang="en-US" smtClean="0"/>
              <a:pPr/>
              <a:t>4/10/18</a:t>
            </a:fld>
            <a:endParaRPr lang="en-US" dirty="0"/>
          </a:p>
        </p:txBody>
      </p:sp>
      <p:sp>
        <p:nvSpPr>
          <p:cNvPr id="6" name="Footer Placeholder 5"/>
          <p:cNvSpPr>
            <a:spLocks noGrp="1"/>
          </p:cNvSpPr>
          <p:nvPr>
            <p:ph type="ftr" sz="quarter" idx="11"/>
          </p:nvPr>
        </p:nvSpPr>
        <p:spPr>
          <a:xfrm>
            <a:off x="2103620" y="6375679"/>
            <a:ext cx="3482179" cy="345796"/>
          </a:xfrm>
        </p:spPr>
        <p:txBody>
          <a:bodyPr/>
          <a:lstStyle/>
          <a:p>
            <a:endParaRPr lang="en-US" dirty="0"/>
          </a:p>
        </p:txBody>
      </p:sp>
      <p:sp>
        <p:nvSpPr>
          <p:cNvPr id="7" name="Slide Number Placeholder 6"/>
          <p:cNvSpPr>
            <a:spLocks noGrp="1"/>
          </p:cNvSpPr>
          <p:nvPr>
            <p:ph type="sldNum" sz="quarter" idx="12"/>
          </p:nvPr>
        </p:nvSpPr>
        <p:spPr>
          <a:xfrm>
            <a:off x="5691014" y="6375679"/>
            <a:ext cx="1232456" cy="345796"/>
          </a:xfrm>
        </p:spPr>
        <p:txBody>
          <a:bodyPr/>
          <a:lstStyle/>
          <a:p>
            <a:fld id="{D57F1E4F-1CFF-5643-939E-217C01CDF565}" type="slidenum">
              <a:rPr lang="en-US" smtClean="0"/>
              <a:pPr/>
              <a:t>‹#›</a:t>
            </a:fld>
            <a:endParaRPr lang="en-US" dirty="0"/>
          </a:p>
        </p:txBody>
      </p:sp>
      <p:sp>
        <p:nvSpPr>
          <p:cNvPr id="8" name="Rectangle 7" title="left edge border"/>
          <p:cNvSpPr/>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382141809"/>
      </p:ext>
    </p:extLst>
  </p:cSld>
  <p:clrMapOvr>
    <a:masterClrMapping/>
  </p:clrMapOvr>
  <p:extLst mod="1">
    <p:ext uri="{DCECCB84-F9BA-43D5-87BE-67443E8EF086}">
      <p15:sldGuideLst xmlns:p15="http://schemas.microsoft.com/office/powerpoint/2012/main">
        <p15:guide id="1" orient="horz" pos="696">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283464" y="0"/>
            <a:ext cx="7355585" cy="6857999"/>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11" name="Freeform 11" title="right scallop background shape"/>
          <p:cNvSpPr/>
          <p:nvPr/>
        </p:nvSpPr>
        <p:spPr bwMode="auto">
          <a:xfrm>
            <a:off x="7389812"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12" name="Rectangle 11" title="left edge border"/>
          <p:cNvSpPr/>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337883" y="457200"/>
            <a:ext cx="3092117" cy="1196670"/>
          </a:xfrm>
        </p:spPr>
        <p:txBody>
          <a:bodyPr anchor="b">
            <a:normAutofit/>
          </a:bodyPr>
          <a:lstStyle>
            <a:lvl1pPr>
              <a:lnSpc>
                <a:spcPct val="100000"/>
              </a:lnSpc>
              <a:defRPr sz="1900" b="1" i="0" spc="300" baseline="0">
                <a:solidFill>
                  <a:schemeClr val="accent1"/>
                </a:solidFill>
                <a:latin typeface="+mn-lt"/>
              </a:defRPr>
            </a:lvl1pPr>
          </a:lstStyle>
          <a:p>
            <a:r>
              <a:rPr lang="en-US"/>
              <a:t>Click to edit Master title style</a:t>
            </a:r>
            <a:endParaRPr lang="en-US" dirty="0"/>
          </a:p>
        </p:txBody>
      </p:sp>
      <p:sp>
        <p:nvSpPr>
          <p:cNvPr id="4" name="Text Placeholder 3"/>
          <p:cNvSpPr>
            <a:spLocks noGrp="1"/>
          </p:cNvSpPr>
          <p:nvPr>
            <p:ph type="body" sz="half" idx="2"/>
          </p:nvPr>
        </p:nvSpPr>
        <p:spPr>
          <a:xfrm>
            <a:off x="8337883" y="1741336"/>
            <a:ext cx="3092117" cy="4164164"/>
          </a:xfrm>
        </p:spPr>
        <p:txBody>
          <a:bodyPr/>
          <a:lstStyle>
            <a:lvl1pPr marL="0" indent="0">
              <a:lnSpc>
                <a:spcPct val="120000"/>
              </a:lnSpc>
              <a:spcBef>
                <a:spcPts val="1200"/>
              </a:spcBef>
              <a:buNone/>
              <a:defRPr sz="1600" baseline="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65950" y="6375679"/>
            <a:ext cx="1232456" cy="348462"/>
          </a:xfrm>
        </p:spPr>
        <p:txBody>
          <a:bodyPr/>
          <a:lstStyle/>
          <a:p>
            <a:fld id="{B61BEF0D-F0BB-DE4B-95CE-6DB70DBA9567}" type="datetimeFigureOut">
              <a:rPr lang="en-US" smtClean="0"/>
              <a:pPr/>
              <a:t>4/10/18</a:t>
            </a:fld>
            <a:endParaRPr lang="en-US" dirty="0"/>
          </a:p>
        </p:txBody>
      </p:sp>
      <p:sp>
        <p:nvSpPr>
          <p:cNvPr id="6" name="Footer Placeholder 5"/>
          <p:cNvSpPr>
            <a:spLocks noGrp="1"/>
          </p:cNvSpPr>
          <p:nvPr>
            <p:ph type="ftr" sz="quarter" idx="11"/>
          </p:nvPr>
        </p:nvSpPr>
        <p:spPr>
          <a:xfrm>
            <a:off x="2103621" y="6375679"/>
            <a:ext cx="3482178" cy="345796"/>
          </a:xfrm>
        </p:spPr>
        <p:txBody>
          <a:bodyPr/>
          <a:lstStyle/>
          <a:p>
            <a:endParaRPr lang="en-US" dirty="0"/>
          </a:p>
        </p:txBody>
      </p:sp>
      <p:sp>
        <p:nvSpPr>
          <p:cNvPr id="7" name="Slide Number Placeholder 6"/>
          <p:cNvSpPr>
            <a:spLocks noGrp="1"/>
          </p:cNvSpPr>
          <p:nvPr>
            <p:ph type="sldNum" sz="quarter" idx="12"/>
          </p:nvPr>
        </p:nvSpPr>
        <p:spPr>
          <a:xfrm>
            <a:off x="5687568" y="6375679"/>
            <a:ext cx="1234440" cy="345796"/>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288966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51678" y="382385"/>
            <a:ext cx="10178322" cy="1492132"/>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251678" y="2286001"/>
            <a:ext cx="10178322" cy="3593591"/>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251678" y="6375679"/>
            <a:ext cx="2329722" cy="348462"/>
          </a:xfrm>
          <a:prstGeom prst="rect">
            <a:avLst/>
          </a:prstGeom>
        </p:spPr>
        <p:txBody>
          <a:bodyPr vert="horz" lIns="91440" tIns="45720" rIns="91440" bIns="45720" rtlCol="0" anchor="ctr"/>
          <a:lstStyle>
            <a:lvl1pPr algn="l">
              <a:defRPr sz="1200">
                <a:solidFill>
                  <a:schemeClr val="tx1">
                    <a:lumMod val="65000"/>
                    <a:lumOff val="35000"/>
                  </a:schemeClr>
                </a:solidFill>
              </a:defRPr>
            </a:lvl1pPr>
          </a:lstStyle>
          <a:p>
            <a:fld id="{B61BEF0D-F0BB-DE4B-95CE-6DB70DBA9567}" type="datetimeFigureOut">
              <a:rPr lang="en-US" smtClean="0"/>
              <a:pPr/>
              <a:t>4/10/18</a:t>
            </a:fld>
            <a:endParaRPr lang="en-US" dirty="0"/>
          </a:p>
        </p:txBody>
      </p:sp>
      <p:sp>
        <p:nvSpPr>
          <p:cNvPr id="5" name="Footer Placeholder 4"/>
          <p:cNvSpPr>
            <a:spLocks noGrp="1"/>
          </p:cNvSpPr>
          <p:nvPr>
            <p:ph type="ftr" sz="quarter" idx="3"/>
          </p:nvPr>
        </p:nvSpPr>
        <p:spPr>
          <a:xfrm>
            <a:off x="4038600" y="6375679"/>
            <a:ext cx="4114800" cy="345796"/>
          </a:xfrm>
          <a:prstGeom prst="rect">
            <a:avLst/>
          </a:prstGeom>
        </p:spPr>
        <p:txBody>
          <a:bodyPr vert="horz" lIns="91440" tIns="45720" rIns="91440" bIns="45720" rtlCol="0" anchor="ctr"/>
          <a:lstStyle>
            <a:lvl1pPr algn="ctr">
              <a:defRPr sz="1200">
                <a:solidFill>
                  <a:schemeClr val="tx1">
                    <a:lumMod val="65000"/>
                    <a:lumOff val="35000"/>
                  </a:schemeClr>
                </a:solidFill>
              </a:defRPr>
            </a:lvl1pPr>
          </a:lstStyle>
          <a:p>
            <a:endParaRPr lang="en-US" dirty="0"/>
          </a:p>
        </p:txBody>
      </p:sp>
      <p:sp>
        <p:nvSpPr>
          <p:cNvPr id="6" name="Slide Number Placeholder 5"/>
          <p:cNvSpPr>
            <a:spLocks noGrp="1"/>
          </p:cNvSpPr>
          <p:nvPr>
            <p:ph type="sldNum" sz="quarter" idx="4"/>
          </p:nvPr>
        </p:nvSpPr>
        <p:spPr>
          <a:xfrm>
            <a:off x="8610601" y="6375679"/>
            <a:ext cx="2819399" cy="345796"/>
          </a:xfrm>
          <a:prstGeom prst="rect">
            <a:avLst/>
          </a:prstGeom>
        </p:spPr>
        <p:txBody>
          <a:bodyPr vert="horz" lIns="91440" tIns="45720" rIns="91440" bIns="45720" rtlCol="0" anchor="ctr"/>
          <a:lstStyle>
            <a:lvl1pPr algn="r">
              <a:defRPr sz="1200">
                <a:solidFill>
                  <a:schemeClr val="tx1">
                    <a:lumMod val="65000"/>
                    <a:lumOff val="35000"/>
                  </a:schemeClr>
                </a:solidFill>
              </a:defRPr>
            </a:lvl1pPr>
          </a:lstStyle>
          <a:p>
            <a:fld id="{D57F1E4F-1CFF-5643-939E-217C01CDF565}" type="slidenum">
              <a:rPr lang="en-US" smtClean="0"/>
              <a:pPr/>
              <a:t>‹#›</a:t>
            </a:fld>
            <a:endParaRPr lang="en-US" dirty="0"/>
          </a:p>
        </p:txBody>
      </p:sp>
      <p:sp>
        <p:nvSpPr>
          <p:cNvPr id="12" name="Rectangle 11" title="right edge border"/>
          <p:cNvSpPr/>
          <p:nvPr/>
        </p:nvSpPr>
        <p:spPr>
          <a:xfrm>
            <a:off x="11908536"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838875301"/>
      </p:ext>
    </p:extLst>
  </p:cSld>
  <p:clrMap bg1="lt1" tx1="dk1" bg2="lt2" tx2="dk2" accent1="accent1" accent2="accent2" accent3="accent3" accent4="accent4" accent5="accent5" accent6="accent6" hlink="hlink" folHlink="folHlink"/>
  <p:sldLayoutIdLst>
    <p:sldLayoutId id="2147484195" r:id="rId1"/>
    <p:sldLayoutId id="2147484196" r:id="rId2"/>
    <p:sldLayoutId id="2147484197" r:id="rId3"/>
    <p:sldLayoutId id="2147484198" r:id="rId4"/>
    <p:sldLayoutId id="2147484199" r:id="rId5"/>
    <p:sldLayoutId id="2147484200" r:id="rId6"/>
    <p:sldLayoutId id="2147484201" r:id="rId7"/>
    <p:sldLayoutId id="2147484202" r:id="rId8"/>
    <p:sldLayoutId id="2147484203" r:id="rId9"/>
    <p:sldLayoutId id="2147484204" r:id="rId10"/>
    <p:sldLayoutId id="2147484205" r:id="rId11"/>
  </p:sldLayoutIdLst>
  <p:txStyles>
    <p:titleStyle>
      <a:lvl1pPr algn="l" defTabSz="914400" rtl="0" eaLnBrk="1" latinLnBrk="0" hangingPunct="1">
        <a:lnSpc>
          <a:spcPct val="90000"/>
        </a:lnSpc>
        <a:spcBef>
          <a:spcPct val="0"/>
        </a:spcBef>
        <a:buNone/>
        <a:defRPr sz="5100" kern="1200" cap="all" spc="200" baseline="0">
          <a:solidFill>
            <a:schemeClr val="tx2"/>
          </a:solidFill>
          <a:latin typeface="+mj-lt"/>
          <a:ea typeface="+mj-ea"/>
          <a:cs typeface="+mj-cs"/>
        </a:defRPr>
      </a:lvl1pPr>
    </p:titleStyle>
    <p:body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792">
          <p15:clr>
            <a:srgbClr val="F26B43"/>
          </p15:clr>
        </p15:guide>
        <p15:guide id="2" pos="7200">
          <p15:clr>
            <a:srgbClr val="F26B43"/>
          </p15:clr>
        </p15:guide>
        <p15:guide id="3" orient="horz" pos="4008">
          <p15:clr>
            <a:srgbClr val="F26B43"/>
          </p15:clr>
        </p15:guide>
        <p15:guide id="4" orient="horz" pos="1440">
          <p15:clr>
            <a:srgbClr val="F26B43"/>
          </p15:clr>
        </p15:guide>
        <p15:guide id="5" orient="horz" pos="3720">
          <p15:clr>
            <a:srgbClr val="F26B43"/>
          </p15:clr>
        </p15:guide>
        <p15:guide id="6" orient="horz" pos="24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nlp.stanford.edu/projects/glove/" TargetMode="External"/><Relationship Id="rId2" Type="http://schemas.openxmlformats.org/officeDocument/2006/relationships/hyperlink" Target="https://www.tensorflow.org/tutorials/word2vec" TargetMode="External"/><Relationship Id="rId1" Type="http://schemas.openxmlformats.org/officeDocument/2006/relationships/slideLayout" Target="../slideLayouts/slideLayout2.xml"/><Relationship Id="rId4" Type="http://schemas.openxmlformats.org/officeDocument/2006/relationships/hyperlink" Target="https://radimrehurek.com/gensim/)." TargetMode="External"/></Relationships>
</file>

<file path=ppt/slides/_rels/slide28.xml.rels><?xml version="1.0" encoding="UTF-8" standalone="yes"?>
<Relationships xmlns="http://schemas.openxmlformats.org/package/2006/relationships"><Relationship Id="rId3" Type="http://schemas.openxmlformats.org/officeDocument/2006/relationships/hyperlink" Target="http://colah.github.io/posts/2015-08-Understanding-LSTMs/" TargetMode="External"/><Relationship Id="rId2" Type="http://schemas.openxmlformats.org/officeDocument/2006/relationships/hyperlink" Target="http://karpathy.github.io/2015/05/21/rnn-effectiveness/" TargetMode="External"/><Relationship Id="rId1" Type="http://schemas.openxmlformats.org/officeDocument/2006/relationships/slideLayout" Target="../slideLayouts/slideLayout2.xml"/><Relationship Id="rId6" Type="http://schemas.openxmlformats.org/officeDocument/2006/relationships/hyperlink" Target="https://www.youtube.com/watch?v=WCUNPb-5EYI" TargetMode="External"/><Relationship Id="rId5" Type="http://schemas.openxmlformats.org/officeDocument/2006/relationships/hyperlink" Target="https://medium.com/@godricglow/a-deeper-understanding-of-nnets-part-3-lstm-and-gru-e557468acb04" TargetMode="External"/><Relationship Id="rId4" Type="http://schemas.openxmlformats.org/officeDocument/2006/relationships/hyperlink" Target="https://www.cs.toronto.edu/~hinton/csc2535/notes/lec10new.pdf"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soundcloud.com/o_ooooo/some-music-generated-by-char-rnn" TargetMode="External"/><Relationship Id="rId2" Type="http://schemas.openxmlformats.org/officeDocument/2006/relationships/hyperlink" Target="https://soundcloud.com/optometrist-prime/recurrence-music-written-by-a-recurrent-neural-network" TargetMode="External"/><Relationship Id="rId1" Type="http://schemas.openxmlformats.org/officeDocument/2006/relationships/slideLayout" Target="../slideLayouts/slideLayout2.xml"/><Relationship Id="rId4" Type="http://schemas.openxmlformats.org/officeDocument/2006/relationships/hyperlink" Target="https://github.com/mineshmathew/char_rnn_karpathy_keras"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0.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83594" y="1943462"/>
            <a:ext cx="9287846" cy="2913729"/>
          </a:xfrm>
        </p:spPr>
        <p:txBody>
          <a:bodyPr>
            <a:noAutofit/>
          </a:bodyPr>
          <a:lstStyle/>
          <a:p>
            <a:r>
              <a:rPr lang="en-US" sz="7200" dirty="0"/>
              <a:t>Recurrent </a:t>
            </a:r>
            <a:r>
              <a:rPr lang="en-US" sz="7200"/>
              <a:t>neural network</a:t>
            </a:r>
            <a:endParaRPr lang="en-US" sz="7200" dirty="0"/>
          </a:p>
        </p:txBody>
      </p:sp>
    </p:spTree>
    <p:extLst>
      <p:ext uri="{BB962C8B-B14F-4D97-AF65-F5344CB8AC3E}">
        <p14:creationId xmlns:p14="http://schemas.microsoft.com/office/powerpoint/2010/main" val="35280906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3228" y="244626"/>
            <a:ext cx="11378732" cy="848021"/>
          </a:xfrm>
        </p:spPr>
        <p:txBody>
          <a:bodyPr>
            <a:normAutofit fontScale="90000"/>
          </a:bodyPr>
          <a:lstStyle/>
          <a:p>
            <a:r>
              <a:rPr lang="en-US" dirty="0" err="1"/>
              <a:t>Rnn</a:t>
            </a:r>
            <a:r>
              <a:rPr lang="en-US" dirty="0"/>
              <a:t> schematic - Multilayer perceptron</a:t>
            </a:r>
          </a:p>
        </p:txBody>
      </p:sp>
      <p:sp>
        <p:nvSpPr>
          <p:cNvPr id="4" name="Rectangle 3">
            <a:extLst>
              <a:ext uri="{FF2B5EF4-FFF2-40B4-BE49-F238E27FC236}">
                <a16:creationId xmlns:a16="http://schemas.microsoft.com/office/drawing/2014/main" id="{E95AC2F4-631E-294E-B43B-84A9F04CFE9F}"/>
              </a:ext>
            </a:extLst>
          </p:cNvPr>
          <p:cNvSpPr/>
          <p:nvPr/>
        </p:nvSpPr>
        <p:spPr>
          <a:xfrm>
            <a:off x="2649369" y="4923823"/>
            <a:ext cx="800766" cy="75613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x</a:t>
            </a:r>
          </a:p>
        </p:txBody>
      </p:sp>
      <p:sp>
        <p:nvSpPr>
          <p:cNvPr id="8" name="TextBox 7">
            <a:extLst>
              <a:ext uri="{FF2B5EF4-FFF2-40B4-BE49-F238E27FC236}">
                <a16:creationId xmlns:a16="http://schemas.microsoft.com/office/drawing/2014/main" id="{2E81FE7E-2245-BB4F-B557-81E2E1E125A4}"/>
              </a:ext>
            </a:extLst>
          </p:cNvPr>
          <p:cNvSpPr txBox="1"/>
          <p:nvPr/>
        </p:nvSpPr>
        <p:spPr>
          <a:xfrm>
            <a:off x="3157202" y="3627766"/>
            <a:ext cx="607859" cy="461665"/>
          </a:xfrm>
          <a:prstGeom prst="rect">
            <a:avLst/>
          </a:prstGeom>
          <a:noFill/>
        </p:spPr>
        <p:txBody>
          <a:bodyPr wrap="none" rtlCol="0">
            <a:spAutoFit/>
          </a:bodyPr>
          <a:lstStyle/>
          <a:p>
            <a:r>
              <a:rPr lang="en-US" sz="2400" dirty="0" err="1"/>
              <a:t>W</a:t>
            </a:r>
            <a:r>
              <a:rPr lang="en-US" sz="2400" baseline="-25000" dirty="0" err="1"/>
              <a:t>x</a:t>
            </a:r>
            <a:endParaRPr lang="en-US" sz="2400" baseline="-25000" dirty="0"/>
          </a:p>
        </p:txBody>
      </p:sp>
      <p:sp>
        <p:nvSpPr>
          <p:cNvPr id="10" name="Rectangle 9">
            <a:extLst>
              <a:ext uri="{FF2B5EF4-FFF2-40B4-BE49-F238E27FC236}">
                <a16:creationId xmlns:a16="http://schemas.microsoft.com/office/drawing/2014/main" id="{357BF9EF-D07D-E941-A4AD-5C56A5B29483}"/>
              </a:ext>
            </a:extLst>
          </p:cNvPr>
          <p:cNvSpPr/>
          <p:nvPr/>
        </p:nvSpPr>
        <p:spPr>
          <a:xfrm>
            <a:off x="2044437" y="2843094"/>
            <a:ext cx="2225529" cy="1564206"/>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3200" dirty="0"/>
          </a:p>
        </p:txBody>
      </p:sp>
      <p:sp>
        <p:nvSpPr>
          <p:cNvPr id="11" name="TextBox 10">
            <a:extLst>
              <a:ext uri="{FF2B5EF4-FFF2-40B4-BE49-F238E27FC236}">
                <a16:creationId xmlns:a16="http://schemas.microsoft.com/office/drawing/2014/main" id="{B5C46CB8-5811-E647-A92D-94458CC2FC4B}"/>
              </a:ext>
            </a:extLst>
          </p:cNvPr>
          <p:cNvSpPr txBox="1"/>
          <p:nvPr/>
        </p:nvSpPr>
        <p:spPr>
          <a:xfrm>
            <a:off x="2548317" y="3675340"/>
            <a:ext cx="505267" cy="461665"/>
          </a:xfrm>
          <a:prstGeom prst="rect">
            <a:avLst/>
          </a:prstGeom>
          <a:noFill/>
        </p:spPr>
        <p:txBody>
          <a:bodyPr wrap="none" rtlCol="0">
            <a:spAutoFit/>
          </a:bodyPr>
          <a:lstStyle/>
          <a:p>
            <a:r>
              <a:rPr lang="en-US" sz="2400" dirty="0"/>
              <a:t>W</a:t>
            </a:r>
            <a:endParaRPr lang="en-US" sz="2400" baseline="-25000" dirty="0"/>
          </a:p>
        </p:txBody>
      </p:sp>
      <p:cxnSp>
        <p:nvCxnSpPr>
          <p:cNvPr id="13" name="Straight Arrow Connector 12">
            <a:extLst>
              <a:ext uri="{FF2B5EF4-FFF2-40B4-BE49-F238E27FC236}">
                <a16:creationId xmlns:a16="http://schemas.microsoft.com/office/drawing/2014/main" id="{3F7A6BED-9B3E-854F-B0FA-4C887ADE3BCA}"/>
              </a:ext>
            </a:extLst>
          </p:cNvPr>
          <p:cNvCxnSpPr>
            <a:cxnSpLocks/>
          </p:cNvCxnSpPr>
          <p:nvPr/>
        </p:nvCxnSpPr>
        <p:spPr>
          <a:xfrm flipH="1" flipV="1">
            <a:off x="1411879" y="4206908"/>
            <a:ext cx="1637873" cy="5556"/>
          </a:xfrm>
          <a:prstGeom prst="straightConnector1">
            <a:avLst/>
          </a:prstGeom>
          <a:ln w="34925">
            <a:headEnd type="arrow" w="lg" len="lg"/>
            <a:tailEnd type="none"/>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927450" y="3858598"/>
            <a:ext cx="484428" cy="523220"/>
          </a:xfrm>
          <a:prstGeom prst="rect">
            <a:avLst/>
          </a:prstGeom>
        </p:spPr>
        <p:txBody>
          <a:bodyPr wrap="none">
            <a:spAutoFit/>
          </a:bodyPr>
          <a:lstStyle/>
          <a:p>
            <a:pPr algn="ctr"/>
            <a:r>
              <a:rPr lang="en-US" sz="2800" dirty="0"/>
              <a:t>h</a:t>
            </a:r>
            <a:r>
              <a:rPr lang="en-US" sz="2800" baseline="-25000" dirty="0"/>
              <a:t>0</a:t>
            </a:r>
          </a:p>
        </p:txBody>
      </p:sp>
      <p:sp>
        <p:nvSpPr>
          <p:cNvPr id="15" name="Rectangle 14"/>
          <p:cNvSpPr/>
          <p:nvPr/>
        </p:nvSpPr>
        <p:spPr>
          <a:xfrm>
            <a:off x="4656600" y="3442515"/>
            <a:ext cx="484428" cy="523220"/>
          </a:xfrm>
          <a:prstGeom prst="rect">
            <a:avLst/>
          </a:prstGeom>
        </p:spPr>
        <p:txBody>
          <a:bodyPr wrap="none">
            <a:spAutoFit/>
          </a:bodyPr>
          <a:lstStyle/>
          <a:p>
            <a:pPr algn="ctr"/>
            <a:r>
              <a:rPr lang="en-US" sz="2800" dirty="0"/>
              <a:t>h</a:t>
            </a:r>
            <a:r>
              <a:rPr lang="en-US" sz="2800" baseline="-25000" dirty="0"/>
              <a:t>1</a:t>
            </a:r>
          </a:p>
        </p:txBody>
      </p:sp>
      <p:cxnSp>
        <p:nvCxnSpPr>
          <p:cNvPr id="7" name="Straight Arrow Connector 6">
            <a:extLst>
              <a:ext uri="{FF2B5EF4-FFF2-40B4-BE49-F238E27FC236}">
                <a16:creationId xmlns:a16="http://schemas.microsoft.com/office/drawing/2014/main" id="{A2940358-F801-AE42-9801-9432B81F7797}"/>
              </a:ext>
            </a:extLst>
          </p:cNvPr>
          <p:cNvCxnSpPr>
            <a:cxnSpLocks/>
            <a:endCxn id="4" idx="0"/>
          </p:cNvCxnSpPr>
          <p:nvPr/>
        </p:nvCxnSpPr>
        <p:spPr>
          <a:xfrm>
            <a:off x="3035860" y="2158125"/>
            <a:ext cx="13892" cy="2765698"/>
          </a:xfrm>
          <a:prstGeom prst="straightConnector1">
            <a:avLst/>
          </a:prstGeom>
          <a:ln w="34925">
            <a:headEnd type="arrow" w="lg" len="lg"/>
            <a:tailEnd type="none"/>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357BF9EF-D07D-E941-A4AD-5C56A5B29483}"/>
              </a:ext>
            </a:extLst>
          </p:cNvPr>
          <p:cNvSpPr/>
          <p:nvPr/>
        </p:nvSpPr>
        <p:spPr>
          <a:xfrm>
            <a:off x="6393397" y="4759951"/>
            <a:ext cx="4828784" cy="796068"/>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3200" dirty="0"/>
          </a:p>
        </p:txBody>
      </p:sp>
      <p:sp>
        <p:nvSpPr>
          <p:cNvPr id="25" name="Oval 24"/>
          <p:cNvSpPr/>
          <p:nvPr/>
        </p:nvSpPr>
        <p:spPr>
          <a:xfrm>
            <a:off x="6544397" y="5033294"/>
            <a:ext cx="249382" cy="2493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p:nvSpPr>
        <p:spPr>
          <a:xfrm>
            <a:off x="8230190" y="5058015"/>
            <a:ext cx="249382" cy="2493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p:nvSpPr>
        <p:spPr>
          <a:xfrm>
            <a:off x="8780541" y="5058015"/>
            <a:ext cx="249382" cy="2493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9314192" y="5058015"/>
            <a:ext cx="249382" cy="2493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9865861" y="5058015"/>
            <a:ext cx="249382" cy="2493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a:off x="7094748" y="5033294"/>
            <a:ext cx="249382" cy="2493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7645099" y="5058015"/>
            <a:ext cx="249382" cy="2493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10400359" y="5034663"/>
            <a:ext cx="249382" cy="2493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357BF9EF-D07D-E941-A4AD-5C56A5B29483}"/>
              </a:ext>
            </a:extLst>
          </p:cNvPr>
          <p:cNvSpPr/>
          <p:nvPr/>
        </p:nvSpPr>
        <p:spPr>
          <a:xfrm>
            <a:off x="7094748" y="3000826"/>
            <a:ext cx="3300452" cy="796068"/>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3200" dirty="0"/>
          </a:p>
        </p:txBody>
      </p:sp>
      <p:sp>
        <p:nvSpPr>
          <p:cNvPr id="35" name="Oval 34"/>
          <p:cNvSpPr/>
          <p:nvPr/>
        </p:nvSpPr>
        <p:spPr>
          <a:xfrm>
            <a:off x="7403209" y="3298890"/>
            <a:ext cx="249382" cy="2493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p:cNvSpPr/>
          <p:nvPr/>
        </p:nvSpPr>
        <p:spPr>
          <a:xfrm>
            <a:off x="7953560" y="3298890"/>
            <a:ext cx="249382" cy="2493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p:cNvSpPr/>
          <p:nvPr/>
        </p:nvSpPr>
        <p:spPr>
          <a:xfrm>
            <a:off x="8487211" y="3298890"/>
            <a:ext cx="249382" cy="2493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p:cNvSpPr/>
          <p:nvPr/>
        </p:nvSpPr>
        <p:spPr>
          <a:xfrm>
            <a:off x="9038880" y="3298890"/>
            <a:ext cx="249382" cy="2493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p:cNvSpPr/>
          <p:nvPr/>
        </p:nvSpPr>
        <p:spPr>
          <a:xfrm>
            <a:off x="9573378" y="3275538"/>
            <a:ext cx="249382" cy="2493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357BF9EF-D07D-E941-A4AD-5C56A5B29483}"/>
              </a:ext>
            </a:extLst>
          </p:cNvPr>
          <p:cNvSpPr/>
          <p:nvPr/>
        </p:nvSpPr>
        <p:spPr>
          <a:xfrm>
            <a:off x="7796223" y="1329187"/>
            <a:ext cx="1767352" cy="72460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3200" dirty="0"/>
          </a:p>
        </p:txBody>
      </p:sp>
      <p:sp>
        <p:nvSpPr>
          <p:cNvPr id="43" name="Oval 42"/>
          <p:cNvSpPr/>
          <p:nvPr/>
        </p:nvSpPr>
        <p:spPr>
          <a:xfrm>
            <a:off x="7947222" y="1602530"/>
            <a:ext cx="249382" cy="2493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p:cNvSpPr/>
          <p:nvPr/>
        </p:nvSpPr>
        <p:spPr>
          <a:xfrm>
            <a:off x="8497573" y="1602530"/>
            <a:ext cx="249382" cy="2493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p:cNvSpPr/>
          <p:nvPr/>
        </p:nvSpPr>
        <p:spPr>
          <a:xfrm>
            <a:off x="9047924" y="1627251"/>
            <a:ext cx="249382" cy="2493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Left Brace 50"/>
          <p:cNvSpPr/>
          <p:nvPr/>
        </p:nvSpPr>
        <p:spPr>
          <a:xfrm rot="16200000">
            <a:off x="7021803" y="5181593"/>
            <a:ext cx="400382" cy="1344980"/>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1" name="Left Brace 60"/>
          <p:cNvSpPr/>
          <p:nvPr/>
        </p:nvSpPr>
        <p:spPr>
          <a:xfrm rot="16200000">
            <a:off x="9363383" y="4417724"/>
            <a:ext cx="400382" cy="2823185"/>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2" name="Oval 61"/>
          <p:cNvSpPr/>
          <p:nvPr/>
        </p:nvSpPr>
        <p:spPr>
          <a:xfrm>
            <a:off x="10861648" y="5033294"/>
            <a:ext cx="249382" cy="2493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p:cNvSpPr/>
          <p:nvPr/>
        </p:nvSpPr>
        <p:spPr>
          <a:xfrm>
            <a:off x="6852534" y="5845837"/>
            <a:ext cx="484428" cy="523220"/>
          </a:xfrm>
          <a:prstGeom prst="rect">
            <a:avLst/>
          </a:prstGeom>
        </p:spPr>
        <p:txBody>
          <a:bodyPr wrap="none">
            <a:spAutoFit/>
          </a:bodyPr>
          <a:lstStyle/>
          <a:p>
            <a:pPr algn="ctr"/>
            <a:r>
              <a:rPr lang="en-US" sz="2800" dirty="0"/>
              <a:t>h</a:t>
            </a:r>
            <a:r>
              <a:rPr lang="en-US" sz="2800" baseline="-25000" dirty="0"/>
              <a:t>0</a:t>
            </a:r>
          </a:p>
        </p:txBody>
      </p:sp>
      <p:sp>
        <p:nvSpPr>
          <p:cNvPr id="64" name="Rectangle 63"/>
          <p:cNvSpPr/>
          <p:nvPr/>
        </p:nvSpPr>
        <p:spPr>
          <a:xfrm>
            <a:off x="9398445" y="5904568"/>
            <a:ext cx="364202" cy="523220"/>
          </a:xfrm>
          <a:prstGeom prst="rect">
            <a:avLst/>
          </a:prstGeom>
        </p:spPr>
        <p:txBody>
          <a:bodyPr wrap="none">
            <a:spAutoFit/>
          </a:bodyPr>
          <a:lstStyle/>
          <a:p>
            <a:pPr algn="ctr"/>
            <a:r>
              <a:rPr lang="en-US" sz="2800" dirty="0"/>
              <a:t>x</a:t>
            </a:r>
            <a:endParaRPr lang="en-US" sz="2800" baseline="-25000" dirty="0"/>
          </a:p>
        </p:txBody>
      </p:sp>
      <p:sp>
        <p:nvSpPr>
          <p:cNvPr id="65" name="Rectangle 64"/>
          <p:cNvSpPr/>
          <p:nvPr/>
        </p:nvSpPr>
        <p:spPr>
          <a:xfrm>
            <a:off x="6583072" y="3101977"/>
            <a:ext cx="484428" cy="523220"/>
          </a:xfrm>
          <a:prstGeom prst="rect">
            <a:avLst/>
          </a:prstGeom>
        </p:spPr>
        <p:txBody>
          <a:bodyPr wrap="none">
            <a:spAutoFit/>
          </a:bodyPr>
          <a:lstStyle/>
          <a:p>
            <a:pPr algn="ctr"/>
            <a:r>
              <a:rPr lang="en-US" sz="2800" dirty="0"/>
              <a:t>h</a:t>
            </a:r>
            <a:r>
              <a:rPr lang="en-US" sz="2800" baseline="-25000" dirty="0"/>
              <a:t>1</a:t>
            </a:r>
          </a:p>
        </p:txBody>
      </p:sp>
      <p:sp>
        <p:nvSpPr>
          <p:cNvPr id="66" name="Rectangle 65"/>
          <p:cNvSpPr/>
          <p:nvPr/>
        </p:nvSpPr>
        <p:spPr>
          <a:xfrm>
            <a:off x="7378964" y="1382796"/>
            <a:ext cx="341760" cy="523220"/>
          </a:xfrm>
          <a:prstGeom prst="rect">
            <a:avLst/>
          </a:prstGeom>
        </p:spPr>
        <p:txBody>
          <a:bodyPr wrap="none">
            <a:spAutoFit/>
          </a:bodyPr>
          <a:lstStyle/>
          <a:p>
            <a:pPr algn="ctr"/>
            <a:r>
              <a:rPr lang="en-US" sz="2800" dirty="0"/>
              <a:t>y</a:t>
            </a:r>
            <a:endParaRPr lang="en-US" sz="2800" baseline="-25000" dirty="0"/>
          </a:p>
        </p:txBody>
      </p:sp>
      <p:cxnSp>
        <p:nvCxnSpPr>
          <p:cNvPr id="68" name="Straight Arrow Connector 67"/>
          <p:cNvCxnSpPr>
            <a:stCxn id="25" idx="7"/>
            <a:endCxn id="35" idx="4"/>
          </p:cNvCxnSpPr>
          <p:nvPr/>
        </p:nvCxnSpPr>
        <p:spPr>
          <a:xfrm flipV="1">
            <a:off x="6757258" y="3548272"/>
            <a:ext cx="770642" cy="15215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p:cNvCxnSpPr>
            <a:stCxn id="30" idx="0"/>
          </p:cNvCxnSpPr>
          <p:nvPr/>
        </p:nvCxnSpPr>
        <p:spPr>
          <a:xfrm flipV="1">
            <a:off x="7219439" y="3604336"/>
            <a:ext cx="334051" cy="14289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a:endCxn id="35" idx="5"/>
          </p:cNvCxnSpPr>
          <p:nvPr/>
        </p:nvCxnSpPr>
        <p:spPr>
          <a:xfrm flipH="1" flipV="1">
            <a:off x="7616070" y="3511751"/>
            <a:ext cx="109925" cy="15215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a:stCxn id="26" idx="0"/>
            <a:endCxn id="35" idx="5"/>
          </p:cNvCxnSpPr>
          <p:nvPr/>
        </p:nvCxnSpPr>
        <p:spPr>
          <a:xfrm flipH="1" flipV="1">
            <a:off x="7616070" y="3511751"/>
            <a:ext cx="738811" cy="15462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p:cNvCxnSpPr>
            <a:stCxn id="27" idx="1"/>
            <a:endCxn id="35" idx="6"/>
          </p:cNvCxnSpPr>
          <p:nvPr/>
        </p:nvCxnSpPr>
        <p:spPr>
          <a:xfrm flipH="1" flipV="1">
            <a:off x="7652591" y="3423581"/>
            <a:ext cx="1164471" cy="16709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1" name="Oval 80"/>
          <p:cNvSpPr/>
          <p:nvPr/>
        </p:nvSpPr>
        <p:spPr>
          <a:xfrm>
            <a:off x="9139658" y="4358007"/>
            <a:ext cx="103426" cy="10342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p:cNvSpPr/>
          <p:nvPr/>
        </p:nvSpPr>
        <p:spPr>
          <a:xfrm>
            <a:off x="9669107" y="4344175"/>
            <a:ext cx="103426" cy="10342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p:cNvSpPr/>
          <p:nvPr/>
        </p:nvSpPr>
        <p:spPr>
          <a:xfrm>
            <a:off x="9390827" y="4348314"/>
            <a:ext cx="103426" cy="10342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p:cNvSpPr/>
          <p:nvPr/>
        </p:nvSpPr>
        <p:spPr>
          <a:xfrm>
            <a:off x="6815093" y="2155398"/>
            <a:ext cx="651653" cy="523220"/>
          </a:xfrm>
          <a:prstGeom prst="rect">
            <a:avLst/>
          </a:prstGeom>
        </p:spPr>
        <p:txBody>
          <a:bodyPr wrap="none">
            <a:spAutoFit/>
          </a:bodyPr>
          <a:lstStyle/>
          <a:p>
            <a:pPr algn="ctr"/>
            <a:r>
              <a:rPr lang="en-US" sz="2800" dirty="0"/>
              <a:t>W</a:t>
            </a:r>
            <a:r>
              <a:rPr lang="en-US" sz="2800" baseline="-25000" dirty="0"/>
              <a:t>y</a:t>
            </a:r>
          </a:p>
        </p:txBody>
      </p:sp>
      <p:sp>
        <p:nvSpPr>
          <p:cNvPr id="88" name="Rectangle 87"/>
          <p:cNvSpPr/>
          <p:nvPr/>
        </p:nvSpPr>
        <p:spPr>
          <a:xfrm>
            <a:off x="6499560" y="3963008"/>
            <a:ext cx="558166" cy="523220"/>
          </a:xfrm>
          <a:prstGeom prst="rect">
            <a:avLst/>
          </a:prstGeom>
        </p:spPr>
        <p:txBody>
          <a:bodyPr wrap="none">
            <a:spAutoFit/>
          </a:bodyPr>
          <a:lstStyle/>
          <a:p>
            <a:pPr algn="ctr"/>
            <a:r>
              <a:rPr lang="en-US" sz="2800" dirty="0"/>
              <a:t>W</a:t>
            </a:r>
            <a:endParaRPr lang="en-US" sz="2800" baseline="-25000" dirty="0"/>
          </a:p>
        </p:txBody>
      </p:sp>
      <p:cxnSp>
        <p:nvCxnSpPr>
          <p:cNvPr id="90" name="Straight Arrow Connector 89">
            <a:extLst>
              <a:ext uri="{FF2B5EF4-FFF2-40B4-BE49-F238E27FC236}">
                <a16:creationId xmlns:a16="http://schemas.microsoft.com/office/drawing/2014/main" id="{3F7A6BED-9B3E-854F-B0FA-4C887ADE3BCA}"/>
              </a:ext>
            </a:extLst>
          </p:cNvPr>
          <p:cNvCxnSpPr>
            <a:cxnSpLocks/>
          </p:cNvCxnSpPr>
          <p:nvPr/>
        </p:nvCxnSpPr>
        <p:spPr>
          <a:xfrm flipH="1" flipV="1">
            <a:off x="3060873" y="3610181"/>
            <a:ext cx="1637873" cy="5556"/>
          </a:xfrm>
          <a:prstGeom prst="straightConnector1">
            <a:avLst/>
          </a:prstGeom>
          <a:ln w="34925">
            <a:headEnd type="arrow" w="lg" len="lg"/>
            <a:tailEnd type="none"/>
          </a:ln>
        </p:spPr>
        <p:style>
          <a:lnRef idx="1">
            <a:schemeClr val="accent1"/>
          </a:lnRef>
          <a:fillRef idx="0">
            <a:schemeClr val="accent1"/>
          </a:fillRef>
          <a:effectRef idx="0">
            <a:schemeClr val="accent1"/>
          </a:effectRef>
          <a:fontRef idx="minor">
            <a:schemeClr val="tx1"/>
          </a:fontRef>
        </p:style>
      </p:cxnSp>
      <p:sp>
        <p:nvSpPr>
          <p:cNvPr id="92" name="Rectangle 91"/>
          <p:cNvSpPr/>
          <p:nvPr/>
        </p:nvSpPr>
        <p:spPr>
          <a:xfrm>
            <a:off x="2878872" y="1596238"/>
            <a:ext cx="341760" cy="523220"/>
          </a:xfrm>
          <a:prstGeom prst="rect">
            <a:avLst/>
          </a:prstGeom>
        </p:spPr>
        <p:txBody>
          <a:bodyPr wrap="none">
            <a:spAutoFit/>
          </a:bodyPr>
          <a:lstStyle/>
          <a:p>
            <a:pPr algn="ctr"/>
            <a:r>
              <a:rPr lang="en-US" sz="2800" dirty="0"/>
              <a:t>y</a:t>
            </a:r>
            <a:endParaRPr lang="en-US" sz="2800" baseline="-25000" dirty="0"/>
          </a:p>
        </p:txBody>
      </p:sp>
      <p:sp>
        <p:nvSpPr>
          <p:cNvPr id="94" name="Rectangle 93"/>
          <p:cNvSpPr/>
          <p:nvPr/>
        </p:nvSpPr>
        <p:spPr>
          <a:xfrm>
            <a:off x="2437230" y="2915580"/>
            <a:ext cx="651653" cy="523220"/>
          </a:xfrm>
          <a:prstGeom prst="rect">
            <a:avLst/>
          </a:prstGeom>
        </p:spPr>
        <p:txBody>
          <a:bodyPr wrap="none">
            <a:spAutoFit/>
          </a:bodyPr>
          <a:lstStyle/>
          <a:p>
            <a:pPr algn="ctr"/>
            <a:r>
              <a:rPr lang="en-US" sz="2800" dirty="0"/>
              <a:t>W</a:t>
            </a:r>
            <a:r>
              <a:rPr lang="en-US" sz="2800" baseline="-25000" dirty="0"/>
              <a:t>y</a:t>
            </a:r>
          </a:p>
        </p:txBody>
      </p:sp>
    </p:spTree>
    <p:extLst>
      <p:ext uri="{BB962C8B-B14F-4D97-AF65-F5344CB8AC3E}">
        <p14:creationId xmlns:p14="http://schemas.microsoft.com/office/powerpoint/2010/main" val="5734674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54161" y="380229"/>
            <a:ext cx="7729728" cy="651668"/>
          </a:xfrm>
        </p:spPr>
        <p:txBody>
          <a:bodyPr>
            <a:normAutofit fontScale="90000"/>
          </a:bodyPr>
          <a:lstStyle/>
          <a:p>
            <a:r>
              <a:rPr lang="en-US" dirty="0"/>
              <a:t>Multilayer perceptron</a:t>
            </a:r>
          </a:p>
        </p:txBody>
      </p:sp>
      <p:sp>
        <p:nvSpPr>
          <p:cNvPr id="4" name="Rectangle 3">
            <a:extLst>
              <a:ext uri="{FF2B5EF4-FFF2-40B4-BE49-F238E27FC236}">
                <a16:creationId xmlns:a16="http://schemas.microsoft.com/office/drawing/2014/main" id="{357BF9EF-D07D-E941-A4AD-5C56A5B29483}"/>
              </a:ext>
            </a:extLst>
          </p:cNvPr>
          <p:cNvSpPr/>
          <p:nvPr/>
        </p:nvSpPr>
        <p:spPr>
          <a:xfrm>
            <a:off x="3875829" y="4890580"/>
            <a:ext cx="4828784" cy="796068"/>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3200" dirty="0"/>
          </a:p>
        </p:txBody>
      </p:sp>
      <p:sp>
        <p:nvSpPr>
          <p:cNvPr id="5" name="Oval 4"/>
          <p:cNvSpPr/>
          <p:nvPr/>
        </p:nvSpPr>
        <p:spPr>
          <a:xfrm>
            <a:off x="4026829" y="5163923"/>
            <a:ext cx="249382" cy="2493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5712622" y="5188644"/>
            <a:ext cx="249382" cy="2493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6262973" y="5188644"/>
            <a:ext cx="249382" cy="2493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6796624" y="5188644"/>
            <a:ext cx="249382" cy="2493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7348293" y="5188644"/>
            <a:ext cx="249382" cy="2493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4577180" y="5163923"/>
            <a:ext cx="249382" cy="2493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5127531" y="5188644"/>
            <a:ext cx="249382" cy="2493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7882791" y="5165292"/>
            <a:ext cx="249382" cy="2493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57BF9EF-D07D-E941-A4AD-5C56A5B29483}"/>
              </a:ext>
            </a:extLst>
          </p:cNvPr>
          <p:cNvSpPr/>
          <p:nvPr/>
        </p:nvSpPr>
        <p:spPr>
          <a:xfrm>
            <a:off x="4577180" y="3131455"/>
            <a:ext cx="3300452" cy="796068"/>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3200" dirty="0"/>
          </a:p>
        </p:txBody>
      </p:sp>
      <p:sp>
        <p:nvSpPr>
          <p:cNvPr id="14" name="Oval 13"/>
          <p:cNvSpPr/>
          <p:nvPr/>
        </p:nvSpPr>
        <p:spPr>
          <a:xfrm>
            <a:off x="4885641" y="3429519"/>
            <a:ext cx="249382" cy="2493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5435992" y="3429519"/>
            <a:ext cx="249382" cy="2493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5969643" y="3429519"/>
            <a:ext cx="249382" cy="2493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6521312" y="3429519"/>
            <a:ext cx="249382" cy="2493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7055810" y="3406167"/>
            <a:ext cx="249382" cy="2493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357BF9EF-D07D-E941-A4AD-5C56A5B29483}"/>
              </a:ext>
            </a:extLst>
          </p:cNvPr>
          <p:cNvSpPr/>
          <p:nvPr/>
        </p:nvSpPr>
        <p:spPr>
          <a:xfrm>
            <a:off x="5278655" y="1459816"/>
            <a:ext cx="1767352" cy="72460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3200" dirty="0"/>
          </a:p>
        </p:txBody>
      </p:sp>
      <p:sp>
        <p:nvSpPr>
          <p:cNvPr id="20" name="Oval 19"/>
          <p:cNvSpPr/>
          <p:nvPr/>
        </p:nvSpPr>
        <p:spPr>
          <a:xfrm>
            <a:off x="5429654" y="1733159"/>
            <a:ext cx="249382" cy="2493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5980005" y="1733159"/>
            <a:ext cx="249382" cy="2493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6530356" y="1757880"/>
            <a:ext cx="249382" cy="2493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Left Brace 22"/>
          <p:cNvSpPr/>
          <p:nvPr/>
        </p:nvSpPr>
        <p:spPr>
          <a:xfrm rot="16200000">
            <a:off x="4504235" y="5312222"/>
            <a:ext cx="400382" cy="1344980"/>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Left Brace 23"/>
          <p:cNvSpPr/>
          <p:nvPr/>
        </p:nvSpPr>
        <p:spPr>
          <a:xfrm rot="16200000">
            <a:off x="6845815" y="4548353"/>
            <a:ext cx="400382" cy="2823185"/>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Oval 24"/>
          <p:cNvSpPr/>
          <p:nvPr/>
        </p:nvSpPr>
        <p:spPr>
          <a:xfrm>
            <a:off x="8344080" y="5163923"/>
            <a:ext cx="249382" cy="2493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4256420" y="5976466"/>
            <a:ext cx="641522" cy="523220"/>
          </a:xfrm>
          <a:prstGeom prst="rect">
            <a:avLst/>
          </a:prstGeom>
        </p:spPr>
        <p:txBody>
          <a:bodyPr wrap="none">
            <a:spAutoFit/>
          </a:bodyPr>
          <a:lstStyle/>
          <a:p>
            <a:pPr algn="ctr"/>
            <a:r>
              <a:rPr lang="en-US" sz="2800" dirty="0"/>
              <a:t>h</a:t>
            </a:r>
            <a:r>
              <a:rPr lang="en-US" sz="2800" baseline="-25000" dirty="0"/>
              <a:t>t-1</a:t>
            </a:r>
          </a:p>
        </p:txBody>
      </p:sp>
      <p:sp>
        <p:nvSpPr>
          <p:cNvPr id="27" name="Rectangle 26"/>
          <p:cNvSpPr/>
          <p:nvPr/>
        </p:nvSpPr>
        <p:spPr>
          <a:xfrm>
            <a:off x="6840802" y="6035197"/>
            <a:ext cx="444352" cy="523220"/>
          </a:xfrm>
          <a:prstGeom prst="rect">
            <a:avLst/>
          </a:prstGeom>
        </p:spPr>
        <p:txBody>
          <a:bodyPr wrap="none">
            <a:spAutoFit/>
          </a:bodyPr>
          <a:lstStyle/>
          <a:p>
            <a:pPr algn="ctr"/>
            <a:r>
              <a:rPr lang="en-US" sz="2800" dirty="0"/>
              <a:t>x</a:t>
            </a:r>
            <a:r>
              <a:rPr lang="en-US" sz="2800" baseline="-25000" dirty="0"/>
              <a:t>t</a:t>
            </a:r>
          </a:p>
        </p:txBody>
      </p:sp>
      <p:sp>
        <p:nvSpPr>
          <p:cNvPr id="28" name="Rectangle 27"/>
          <p:cNvSpPr/>
          <p:nvPr/>
        </p:nvSpPr>
        <p:spPr>
          <a:xfrm>
            <a:off x="4085542" y="3232606"/>
            <a:ext cx="444352" cy="523220"/>
          </a:xfrm>
          <a:prstGeom prst="rect">
            <a:avLst/>
          </a:prstGeom>
        </p:spPr>
        <p:txBody>
          <a:bodyPr wrap="none">
            <a:spAutoFit/>
          </a:bodyPr>
          <a:lstStyle/>
          <a:p>
            <a:pPr algn="ctr"/>
            <a:r>
              <a:rPr lang="en-US" sz="2800" dirty="0"/>
              <a:t>h</a:t>
            </a:r>
            <a:r>
              <a:rPr lang="en-US" sz="2800" baseline="-25000" dirty="0"/>
              <a:t>t</a:t>
            </a:r>
          </a:p>
        </p:txBody>
      </p:sp>
      <p:sp>
        <p:nvSpPr>
          <p:cNvPr id="29" name="Rectangle 28"/>
          <p:cNvSpPr/>
          <p:nvPr/>
        </p:nvSpPr>
        <p:spPr>
          <a:xfrm>
            <a:off x="4821321" y="1513425"/>
            <a:ext cx="421910" cy="523220"/>
          </a:xfrm>
          <a:prstGeom prst="rect">
            <a:avLst/>
          </a:prstGeom>
        </p:spPr>
        <p:txBody>
          <a:bodyPr wrap="none">
            <a:spAutoFit/>
          </a:bodyPr>
          <a:lstStyle/>
          <a:p>
            <a:pPr algn="ctr"/>
            <a:r>
              <a:rPr lang="en-US" sz="2800" dirty="0"/>
              <a:t>y</a:t>
            </a:r>
            <a:r>
              <a:rPr lang="en-US" sz="2800" baseline="-25000" dirty="0"/>
              <a:t>t</a:t>
            </a:r>
          </a:p>
        </p:txBody>
      </p:sp>
      <p:cxnSp>
        <p:nvCxnSpPr>
          <p:cNvPr id="30" name="Straight Arrow Connector 29"/>
          <p:cNvCxnSpPr>
            <a:stCxn id="5" idx="7"/>
            <a:endCxn id="14" idx="4"/>
          </p:cNvCxnSpPr>
          <p:nvPr/>
        </p:nvCxnSpPr>
        <p:spPr>
          <a:xfrm flipV="1">
            <a:off x="4239690" y="3678901"/>
            <a:ext cx="770642" cy="15215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stCxn id="10" idx="0"/>
          </p:cNvCxnSpPr>
          <p:nvPr/>
        </p:nvCxnSpPr>
        <p:spPr>
          <a:xfrm flipV="1">
            <a:off x="4701871" y="3734965"/>
            <a:ext cx="334051" cy="14289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endCxn id="14" idx="5"/>
          </p:cNvCxnSpPr>
          <p:nvPr/>
        </p:nvCxnSpPr>
        <p:spPr>
          <a:xfrm flipH="1" flipV="1">
            <a:off x="5098502" y="3642380"/>
            <a:ext cx="109925" cy="15215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stCxn id="6" idx="0"/>
            <a:endCxn id="14" idx="5"/>
          </p:cNvCxnSpPr>
          <p:nvPr/>
        </p:nvCxnSpPr>
        <p:spPr>
          <a:xfrm flipH="1" flipV="1">
            <a:off x="5098502" y="3642380"/>
            <a:ext cx="738811" cy="15462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stCxn id="7" idx="1"/>
            <a:endCxn id="14" idx="6"/>
          </p:cNvCxnSpPr>
          <p:nvPr/>
        </p:nvCxnSpPr>
        <p:spPr>
          <a:xfrm flipH="1" flipV="1">
            <a:off x="5135023" y="3554210"/>
            <a:ext cx="1164471" cy="16709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Oval 34"/>
          <p:cNvSpPr/>
          <p:nvPr/>
        </p:nvSpPr>
        <p:spPr>
          <a:xfrm>
            <a:off x="6622090" y="4488636"/>
            <a:ext cx="103426" cy="10342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p:cNvSpPr/>
          <p:nvPr/>
        </p:nvSpPr>
        <p:spPr>
          <a:xfrm>
            <a:off x="7151539" y="4474804"/>
            <a:ext cx="103426" cy="10342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p:cNvSpPr/>
          <p:nvPr/>
        </p:nvSpPr>
        <p:spPr>
          <a:xfrm>
            <a:off x="6873259" y="4478943"/>
            <a:ext cx="103426" cy="10342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p:nvSpPr>
        <p:spPr>
          <a:xfrm>
            <a:off x="4297525" y="2286027"/>
            <a:ext cx="651653" cy="523220"/>
          </a:xfrm>
          <a:prstGeom prst="rect">
            <a:avLst/>
          </a:prstGeom>
        </p:spPr>
        <p:txBody>
          <a:bodyPr wrap="none">
            <a:spAutoFit/>
          </a:bodyPr>
          <a:lstStyle/>
          <a:p>
            <a:pPr algn="ctr"/>
            <a:r>
              <a:rPr lang="en-US" sz="2800" dirty="0"/>
              <a:t>W</a:t>
            </a:r>
            <a:r>
              <a:rPr lang="en-US" sz="2800" baseline="-25000" dirty="0"/>
              <a:t>y</a:t>
            </a:r>
          </a:p>
        </p:txBody>
      </p:sp>
      <p:sp>
        <p:nvSpPr>
          <p:cNvPr id="39" name="Rectangle 38"/>
          <p:cNvSpPr/>
          <p:nvPr/>
        </p:nvSpPr>
        <p:spPr>
          <a:xfrm>
            <a:off x="3981992" y="4093637"/>
            <a:ext cx="558166" cy="523220"/>
          </a:xfrm>
          <a:prstGeom prst="rect">
            <a:avLst/>
          </a:prstGeom>
        </p:spPr>
        <p:txBody>
          <a:bodyPr wrap="none">
            <a:spAutoFit/>
          </a:bodyPr>
          <a:lstStyle/>
          <a:p>
            <a:pPr algn="ctr"/>
            <a:r>
              <a:rPr lang="en-US" sz="2800" dirty="0"/>
              <a:t>W</a:t>
            </a:r>
            <a:endParaRPr lang="en-US" sz="2800" baseline="-25000" dirty="0"/>
          </a:p>
        </p:txBody>
      </p:sp>
    </p:spTree>
    <p:extLst>
      <p:ext uri="{BB962C8B-B14F-4D97-AF65-F5344CB8AC3E}">
        <p14:creationId xmlns:p14="http://schemas.microsoft.com/office/powerpoint/2010/main" val="31226452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98110" y="234196"/>
            <a:ext cx="5155563" cy="791852"/>
          </a:xfrm>
        </p:spPr>
        <p:txBody>
          <a:bodyPr/>
          <a:lstStyle/>
          <a:p>
            <a:r>
              <a:rPr lang="en-US" dirty="0" err="1"/>
              <a:t>Rnn</a:t>
            </a:r>
            <a:r>
              <a:rPr lang="en-US" dirty="0"/>
              <a:t> schematic</a:t>
            </a:r>
          </a:p>
        </p:txBody>
      </p:sp>
      <p:pic>
        <p:nvPicPr>
          <p:cNvPr id="4" name="Picture 3"/>
          <p:cNvPicPr>
            <a:picLocks noChangeAspect="1"/>
          </p:cNvPicPr>
          <p:nvPr/>
        </p:nvPicPr>
        <p:blipFill rotWithShape="1">
          <a:blip r:embed="rId2"/>
          <a:srcRect t="29185"/>
          <a:stretch/>
        </p:blipFill>
        <p:spPr>
          <a:xfrm>
            <a:off x="686721" y="2921000"/>
            <a:ext cx="3352947" cy="2489986"/>
          </a:xfrm>
          <a:prstGeom prst="rect">
            <a:avLst/>
          </a:prstGeom>
        </p:spPr>
      </p:pic>
      <p:pic>
        <p:nvPicPr>
          <p:cNvPr id="5" name="Picture 4"/>
          <p:cNvPicPr>
            <a:picLocks noChangeAspect="1"/>
          </p:cNvPicPr>
          <p:nvPr/>
        </p:nvPicPr>
        <p:blipFill rotWithShape="1">
          <a:blip r:embed="rId2"/>
          <a:srcRect t="29882"/>
          <a:stretch/>
        </p:blipFill>
        <p:spPr>
          <a:xfrm>
            <a:off x="4411880" y="2943401"/>
            <a:ext cx="3355807" cy="2467585"/>
          </a:xfrm>
          <a:prstGeom prst="rect">
            <a:avLst/>
          </a:prstGeom>
        </p:spPr>
      </p:pic>
      <p:pic>
        <p:nvPicPr>
          <p:cNvPr id="6" name="Picture 5"/>
          <p:cNvPicPr>
            <a:picLocks noChangeAspect="1"/>
          </p:cNvPicPr>
          <p:nvPr/>
        </p:nvPicPr>
        <p:blipFill>
          <a:blip r:embed="rId2"/>
          <a:stretch>
            <a:fillRect/>
          </a:stretch>
        </p:blipFill>
        <p:spPr>
          <a:xfrm>
            <a:off x="8139899" y="1894787"/>
            <a:ext cx="3352947" cy="3516199"/>
          </a:xfrm>
          <a:prstGeom prst="rect">
            <a:avLst/>
          </a:prstGeom>
        </p:spPr>
      </p:pic>
      <p:sp>
        <p:nvSpPr>
          <p:cNvPr id="11" name="Freeform 10"/>
          <p:cNvSpPr/>
          <p:nvPr/>
        </p:nvSpPr>
        <p:spPr>
          <a:xfrm>
            <a:off x="3440784" y="3377887"/>
            <a:ext cx="1361291" cy="2267795"/>
          </a:xfrm>
          <a:custGeom>
            <a:avLst/>
            <a:gdLst>
              <a:gd name="connsiteX0" fmla="*/ 0 w 1395167"/>
              <a:gd name="connsiteY0" fmla="*/ 6334 h 2168330"/>
              <a:gd name="connsiteX1" fmla="*/ 556181 w 1395167"/>
              <a:gd name="connsiteY1" fmla="*/ 166590 h 2168330"/>
              <a:gd name="connsiteX2" fmla="*/ 772998 w 1395167"/>
              <a:gd name="connsiteY2" fmla="*/ 1118697 h 2168330"/>
              <a:gd name="connsiteX3" fmla="*/ 1093509 w 1395167"/>
              <a:gd name="connsiteY3" fmla="*/ 2117938 h 2168330"/>
              <a:gd name="connsiteX4" fmla="*/ 1395167 w 1395167"/>
              <a:gd name="connsiteY4" fmla="*/ 1929402 h 21683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5167" h="2168330">
                <a:moveTo>
                  <a:pt x="0" y="6334"/>
                </a:moveTo>
                <a:cubicBezTo>
                  <a:pt x="213674" y="-6235"/>
                  <a:pt x="427348" y="-18804"/>
                  <a:pt x="556181" y="166590"/>
                </a:cubicBezTo>
                <a:cubicBezTo>
                  <a:pt x="685014" y="351984"/>
                  <a:pt x="683443" y="793472"/>
                  <a:pt x="772998" y="1118697"/>
                </a:cubicBezTo>
                <a:cubicBezTo>
                  <a:pt x="862553" y="1443922"/>
                  <a:pt x="989814" y="1982821"/>
                  <a:pt x="1093509" y="2117938"/>
                </a:cubicBezTo>
                <a:cubicBezTo>
                  <a:pt x="1197204" y="2253055"/>
                  <a:pt x="1296185" y="2091228"/>
                  <a:pt x="1395167" y="1929402"/>
                </a:cubicBezTo>
              </a:path>
            </a:pathLst>
          </a:custGeom>
          <a:noFill/>
          <a:ln w="28575">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12"/>
          <p:cNvSpPr/>
          <p:nvPr/>
        </p:nvSpPr>
        <p:spPr>
          <a:xfrm>
            <a:off x="7158506" y="3311771"/>
            <a:ext cx="1336565" cy="2292615"/>
          </a:xfrm>
          <a:custGeom>
            <a:avLst/>
            <a:gdLst>
              <a:gd name="connsiteX0" fmla="*/ 0 w 1395167"/>
              <a:gd name="connsiteY0" fmla="*/ 6334 h 2168330"/>
              <a:gd name="connsiteX1" fmla="*/ 556181 w 1395167"/>
              <a:gd name="connsiteY1" fmla="*/ 166590 h 2168330"/>
              <a:gd name="connsiteX2" fmla="*/ 772998 w 1395167"/>
              <a:gd name="connsiteY2" fmla="*/ 1118697 h 2168330"/>
              <a:gd name="connsiteX3" fmla="*/ 1093509 w 1395167"/>
              <a:gd name="connsiteY3" fmla="*/ 2117938 h 2168330"/>
              <a:gd name="connsiteX4" fmla="*/ 1395167 w 1395167"/>
              <a:gd name="connsiteY4" fmla="*/ 1929402 h 21683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5167" h="2168330">
                <a:moveTo>
                  <a:pt x="0" y="6334"/>
                </a:moveTo>
                <a:cubicBezTo>
                  <a:pt x="213674" y="-6235"/>
                  <a:pt x="427348" y="-18804"/>
                  <a:pt x="556181" y="166590"/>
                </a:cubicBezTo>
                <a:cubicBezTo>
                  <a:pt x="685014" y="351984"/>
                  <a:pt x="683443" y="793472"/>
                  <a:pt x="772998" y="1118697"/>
                </a:cubicBezTo>
                <a:cubicBezTo>
                  <a:pt x="862553" y="1443922"/>
                  <a:pt x="989814" y="1982821"/>
                  <a:pt x="1093509" y="2117938"/>
                </a:cubicBezTo>
                <a:cubicBezTo>
                  <a:pt x="1197204" y="2253055"/>
                  <a:pt x="1296185" y="2091228"/>
                  <a:pt x="1395167" y="1929402"/>
                </a:cubicBezTo>
              </a:path>
            </a:pathLst>
          </a:custGeom>
          <a:noFill/>
          <a:ln w="28575">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22DC8B4C-2BBA-7941-A6E3-585DF0EA3396}"/>
              </a:ext>
            </a:extLst>
          </p:cNvPr>
          <p:cNvSpPr txBox="1"/>
          <p:nvPr/>
        </p:nvSpPr>
        <p:spPr>
          <a:xfrm>
            <a:off x="4636352" y="5008553"/>
            <a:ext cx="484288" cy="338554"/>
          </a:xfrm>
          <a:prstGeom prst="rect">
            <a:avLst/>
          </a:prstGeom>
          <a:solidFill>
            <a:schemeClr val="bg1"/>
          </a:solidFill>
        </p:spPr>
        <p:txBody>
          <a:bodyPr wrap="square" rtlCol="0">
            <a:spAutoFit/>
          </a:bodyPr>
          <a:lstStyle/>
          <a:p>
            <a:r>
              <a:rPr lang="en-US" sz="1600" dirty="0"/>
              <a:t>h</a:t>
            </a:r>
            <a:r>
              <a:rPr lang="en-US" sz="1600" baseline="-25000" dirty="0"/>
              <a:t>t</a:t>
            </a:r>
          </a:p>
        </p:txBody>
      </p:sp>
      <p:sp>
        <p:nvSpPr>
          <p:cNvPr id="9" name="TextBox 8">
            <a:extLst>
              <a:ext uri="{FF2B5EF4-FFF2-40B4-BE49-F238E27FC236}">
                <a16:creationId xmlns:a16="http://schemas.microsoft.com/office/drawing/2014/main" id="{638F2A7D-B8FE-CE46-9A9C-40776202F952}"/>
              </a:ext>
            </a:extLst>
          </p:cNvPr>
          <p:cNvSpPr txBox="1"/>
          <p:nvPr/>
        </p:nvSpPr>
        <p:spPr>
          <a:xfrm>
            <a:off x="4417780" y="3208610"/>
            <a:ext cx="484585" cy="338554"/>
          </a:xfrm>
          <a:prstGeom prst="rect">
            <a:avLst/>
          </a:prstGeom>
          <a:solidFill>
            <a:schemeClr val="bg1"/>
          </a:solidFill>
        </p:spPr>
        <p:txBody>
          <a:bodyPr wrap="square" rtlCol="0">
            <a:spAutoFit/>
          </a:bodyPr>
          <a:lstStyle/>
          <a:p>
            <a:r>
              <a:rPr lang="en-US" sz="1600" dirty="0"/>
              <a:t>h</a:t>
            </a:r>
            <a:r>
              <a:rPr lang="en-US" sz="1600" baseline="-25000" dirty="0"/>
              <a:t>t+1</a:t>
            </a:r>
          </a:p>
        </p:txBody>
      </p:sp>
      <p:sp>
        <p:nvSpPr>
          <p:cNvPr id="10" name="TextBox 9">
            <a:extLst>
              <a:ext uri="{FF2B5EF4-FFF2-40B4-BE49-F238E27FC236}">
                <a16:creationId xmlns:a16="http://schemas.microsoft.com/office/drawing/2014/main" id="{D18BD462-AEB8-BA44-9834-571F0338D1A0}"/>
              </a:ext>
            </a:extLst>
          </p:cNvPr>
          <p:cNvSpPr txBox="1"/>
          <p:nvPr/>
        </p:nvSpPr>
        <p:spPr>
          <a:xfrm>
            <a:off x="8418017" y="5022724"/>
            <a:ext cx="531303" cy="338554"/>
          </a:xfrm>
          <a:prstGeom prst="rect">
            <a:avLst/>
          </a:prstGeom>
          <a:solidFill>
            <a:schemeClr val="bg1"/>
          </a:solidFill>
        </p:spPr>
        <p:txBody>
          <a:bodyPr wrap="square" rtlCol="0">
            <a:spAutoFit/>
          </a:bodyPr>
          <a:lstStyle/>
          <a:p>
            <a:r>
              <a:rPr lang="en-US" sz="1600" dirty="0"/>
              <a:t>h</a:t>
            </a:r>
            <a:r>
              <a:rPr lang="en-US" sz="1600" baseline="-25000" dirty="0"/>
              <a:t>t+1</a:t>
            </a:r>
          </a:p>
        </p:txBody>
      </p:sp>
      <p:sp>
        <p:nvSpPr>
          <p:cNvPr id="12" name="TextBox 11">
            <a:extLst>
              <a:ext uri="{FF2B5EF4-FFF2-40B4-BE49-F238E27FC236}">
                <a16:creationId xmlns:a16="http://schemas.microsoft.com/office/drawing/2014/main" id="{63687507-3C83-4C47-A0F4-13D68C7AA28C}"/>
              </a:ext>
            </a:extLst>
          </p:cNvPr>
          <p:cNvSpPr txBox="1"/>
          <p:nvPr/>
        </p:nvSpPr>
        <p:spPr>
          <a:xfrm>
            <a:off x="8139899" y="3208610"/>
            <a:ext cx="531303" cy="338554"/>
          </a:xfrm>
          <a:prstGeom prst="rect">
            <a:avLst/>
          </a:prstGeom>
          <a:solidFill>
            <a:schemeClr val="bg1"/>
          </a:solidFill>
        </p:spPr>
        <p:txBody>
          <a:bodyPr wrap="square" rtlCol="0">
            <a:spAutoFit/>
          </a:bodyPr>
          <a:lstStyle/>
          <a:p>
            <a:r>
              <a:rPr lang="en-US" sz="1600" dirty="0"/>
              <a:t>h</a:t>
            </a:r>
            <a:r>
              <a:rPr lang="en-US" sz="1600" baseline="-25000" dirty="0"/>
              <a:t>t+2</a:t>
            </a:r>
          </a:p>
        </p:txBody>
      </p:sp>
      <p:sp>
        <p:nvSpPr>
          <p:cNvPr id="14" name="TextBox 13">
            <a:extLst>
              <a:ext uri="{FF2B5EF4-FFF2-40B4-BE49-F238E27FC236}">
                <a16:creationId xmlns:a16="http://schemas.microsoft.com/office/drawing/2014/main" id="{0CD1F43B-DCEA-E048-8E69-3C367D026720}"/>
              </a:ext>
            </a:extLst>
          </p:cNvPr>
          <p:cNvSpPr txBox="1"/>
          <p:nvPr/>
        </p:nvSpPr>
        <p:spPr>
          <a:xfrm>
            <a:off x="8553673" y="2059763"/>
            <a:ext cx="531303" cy="338554"/>
          </a:xfrm>
          <a:prstGeom prst="rect">
            <a:avLst/>
          </a:prstGeom>
          <a:solidFill>
            <a:schemeClr val="bg1"/>
          </a:solidFill>
        </p:spPr>
        <p:txBody>
          <a:bodyPr wrap="square" rtlCol="0">
            <a:spAutoFit/>
          </a:bodyPr>
          <a:lstStyle/>
          <a:p>
            <a:r>
              <a:rPr lang="en-US" sz="1600" dirty="0"/>
              <a:t>y</a:t>
            </a:r>
            <a:r>
              <a:rPr lang="en-US" sz="1600" baseline="-25000" dirty="0"/>
              <a:t>t+2</a:t>
            </a:r>
          </a:p>
        </p:txBody>
      </p:sp>
      <p:sp>
        <p:nvSpPr>
          <p:cNvPr id="15" name="TextBox 14">
            <a:extLst>
              <a:ext uri="{FF2B5EF4-FFF2-40B4-BE49-F238E27FC236}">
                <a16:creationId xmlns:a16="http://schemas.microsoft.com/office/drawing/2014/main" id="{3E43478A-5D77-7143-B0B0-A4DF36C2CA21}"/>
              </a:ext>
            </a:extLst>
          </p:cNvPr>
          <p:cNvSpPr txBox="1"/>
          <p:nvPr/>
        </p:nvSpPr>
        <p:spPr>
          <a:xfrm>
            <a:off x="6336357" y="5072432"/>
            <a:ext cx="531303" cy="338554"/>
          </a:xfrm>
          <a:prstGeom prst="rect">
            <a:avLst/>
          </a:prstGeom>
          <a:solidFill>
            <a:schemeClr val="bg1"/>
          </a:solidFill>
        </p:spPr>
        <p:txBody>
          <a:bodyPr wrap="square" rtlCol="0">
            <a:spAutoFit/>
          </a:bodyPr>
          <a:lstStyle/>
          <a:p>
            <a:r>
              <a:rPr lang="en-US" sz="1600" dirty="0"/>
              <a:t>x</a:t>
            </a:r>
            <a:r>
              <a:rPr lang="en-US" sz="1600" baseline="-25000" dirty="0"/>
              <a:t>t+1</a:t>
            </a:r>
          </a:p>
        </p:txBody>
      </p:sp>
      <p:sp>
        <p:nvSpPr>
          <p:cNvPr id="16" name="TextBox 15">
            <a:extLst>
              <a:ext uri="{FF2B5EF4-FFF2-40B4-BE49-F238E27FC236}">
                <a16:creationId xmlns:a16="http://schemas.microsoft.com/office/drawing/2014/main" id="{A4F4F66F-B531-D143-80F7-772211DCFA64}"/>
              </a:ext>
            </a:extLst>
          </p:cNvPr>
          <p:cNvSpPr txBox="1"/>
          <p:nvPr/>
        </p:nvSpPr>
        <p:spPr>
          <a:xfrm>
            <a:off x="10017927" y="5076528"/>
            <a:ext cx="531303" cy="338554"/>
          </a:xfrm>
          <a:prstGeom prst="rect">
            <a:avLst/>
          </a:prstGeom>
          <a:solidFill>
            <a:schemeClr val="bg1"/>
          </a:solidFill>
        </p:spPr>
        <p:txBody>
          <a:bodyPr wrap="square" rtlCol="0">
            <a:spAutoFit/>
          </a:bodyPr>
          <a:lstStyle/>
          <a:p>
            <a:r>
              <a:rPr lang="en-US" sz="1600" dirty="0"/>
              <a:t>x</a:t>
            </a:r>
            <a:r>
              <a:rPr lang="en-US" sz="1600" baseline="-25000" dirty="0"/>
              <a:t>t+2</a:t>
            </a:r>
          </a:p>
        </p:txBody>
      </p:sp>
    </p:spTree>
    <p:extLst>
      <p:ext uri="{BB962C8B-B14F-4D97-AF65-F5344CB8AC3E}">
        <p14:creationId xmlns:p14="http://schemas.microsoft.com/office/powerpoint/2010/main" val="15829526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E132BE-AEE8-9E44-BB55-068B7AF4B208}"/>
              </a:ext>
            </a:extLst>
          </p:cNvPr>
          <p:cNvSpPr>
            <a:spLocks noGrp="1"/>
          </p:cNvSpPr>
          <p:nvPr>
            <p:ph type="title"/>
          </p:nvPr>
        </p:nvSpPr>
        <p:spPr>
          <a:xfrm>
            <a:off x="1251678" y="170512"/>
            <a:ext cx="10178322" cy="918877"/>
          </a:xfrm>
        </p:spPr>
        <p:txBody>
          <a:bodyPr>
            <a:normAutofit/>
          </a:bodyPr>
          <a:lstStyle/>
          <a:p>
            <a:r>
              <a:rPr lang="en-US" dirty="0"/>
              <a:t>RNN schematic – size </a:t>
            </a:r>
            <a:r>
              <a:rPr lang="en-US"/>
              <a:t>of matrices</a:t>
            </a:r>
            <a:endParaRPr lang="en-US" dirty="0"/>
          </a:p>
        </p:txBody>
      </p:sp>
      <p:sp>
        <p:nvSpPr>
          <p:cNvPr id="10" name="Rectangle 9">
            <a:extLst>
              <a:ext uri="{FF2B5EF4-FFF2-40B4-BE49-F238E27FC236}">
                <a16:creationId xmlns:a16="http://schemas.microsoft.com/office/drawing/2014/main" id="{E95AC2F4-631E-294E-B43B-84A9F04CFE9F}"/>
              </a:ext>
            </a:extLst>
          </p:cNvPr>
          <p:cNvSpPr/>
          <p:nvPr/>
        </p:nvSpPr>
        <p:spPr>
          <a:xfrm>
            <a:off x="2642637" y="4920425"/>
            <a:ext cx="800766" cy="75613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x</a:t>
            </a:r>
          </a:p>
        </p:txBody>
      </p:sp>
      <p:sp>
        <p:nvSpPr>
          <p:cNvPr id="14" name="Rectangle 13">
            <a:extLst>
              <a:ext uri="{FF2B5EF4-FFF2-40B4-BE49-F238E27FC236}">
                <a16:creationId xmlns:a16="http://schemas.microsoft.com/office/drawing/2014/main" id="{E034253B-52FA-EC47-AD2A-A15A06F3AEFE}"/>
              </a:ext>
            </a:extLst>
          </p:cNvPr>
          <p:cNvSpPr/>
          <p:nvPr/>
        </p:nvSpPr>
        <p:spPr>
          <a:xfrm>
            <a:off x="2542952" y="1980334"/>
            <a:ext cx="947599" cy="636834"/>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3200" dirty="0"/>
              <a:t>y</a:t>
            </a:r>
          </a:p>
        </p:txBody>
      </p:sp>
      <p:cxnSp>
        <p:nvCxnSpPr>
          <p:cNvPr id="15" name="Straight Arrow Connector 14">
            <a:extLst>
              <a:ext uri="{FF2B5EF4-FFF2-40B4-BE49-F238E27FC236}">
                <a16:creationId xmlns:a16="http://schemas.microsoft.com/office/drawing/2014/main" id="{A2503714-5B27-2C49-90D0-7E6424FC2FB9}"/>
              </a:ext>
            </a:extLst>
          </p:cNvPr>
          <p:cNvCxnSpPr>
            <a:cxnSpLocks/>
          </p:cNvCxnSpPr>
          <p:nvPr/>
        </p:nvCxnSpPr>
        <p:spPr>
          <a:xfrm>
            <a:off x="3033561" y="2610669"/>
            <a:ext cx="0" cy="751533"/>
          </a:xfrm>
          <a:prstGeom prst="straightConnector1">
            <a:avLst/>
          </a:prstGeom>
          <a:ln w="34925">
            <a:headEnd type="arrow" w="lg" len="lg"/>
            <a:tailEnd type="non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A2940358-F801-AE42-9801-9432B81F7797}"/>
              </a:ext>
            </a:extLst>
          </p:cNvPr>
          <p:cNvCxnSpPr>
            <a:cxnSpLocks/>
          </p:cNvCxnSpPr>
          <p:nvPr/>
        </p:nvCxnSpPr>
        <p:spPr>
          <a:xfrm>
            <a:off x="3033561" y="4163977"/>
            <a:ext cx="0" cy="751533"/>
          </a:xfrm>
          <a:prstGeom prst="straightConnector1">
            <a:avLst/>
          </a:prstGeom>
          <a:ln w="34925">
            <a:headEnd type="arrow" w="lg" len="lg"/>
            <a:tailEnd type="non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2E81FE7E-2245-BB4F-B557-81E2E1E125A4}"/>
              </a:ext>
            </a:extLst>
          </p:cNvPr>
          <p:cNvSpPr txBox="1"/>
          <p:nvPr/>
        </p:nvSpPr>
        <p:spPr>
          <a:xfrm>
            <a:off x="3043020" y="4375592"/>
            <a:ext cx="607859" cy="461665"/>
          </a:xfrm>
          <a:prstGeom prst="rect">
            <a:avLst/>
          </a:prstGeom>
          <a:noFill/>
        </p:spPr>
        <p:txBody>
          <a:bodyPr wrap="none" rtlCol="0">
            <a:spAutoFit/>
          </a:bodyPr>
          <a:lstStyle/>
          <a:p>
            <a:r>
              <a:rPr lang="en-US" sz="2400" dirty="0" err="1"/>
              <a:t>W</a:t>
            </a:r>
            <a:r>
              <a:rPr lang="en-US" sz="2400" baseline="-25000" dirty="0" err="1"/>
              <a:t>x</a:t>
            </a:r>
            <a:endParaRPr lang="en-US" sz="2400" baseline="-25000" dirty="0"/>
          </a:p>
        </p:txBody>
      </p:sp>
      <p:sp>
        <p:nvSpPr>
          <p:cNvPr id="18" name="TextBox 17">
            <a:extLst>
              <a:ext uri="{FF2B5EF4-FFF2-40B4-BE49-F238E27FC236}">
                <a16:creationId xmlns:a16="http://schemas.microsoft.com/office/drawing/2014/main" id="{943D23FD-CA11-8449-8902-76F62C45EC5C}"/>
              </a:ext>
            </a:extLst>
          </p:cNvPr>
          <p:cNvSpPr txBox="1"/>
          <p:nvPr/>
        </p:nvSpPr>
        <p:spPr>
          <a:xfrm>
            <a:off x="3043020" y="2848918"/>
            <a:ext cx="585866" cy="461665"/>
          </a:xfrm>
          <a:prstGeom prst="rect">
            <a:avLst/>
          </a:prstGeom>
          <a:noFill/>
        </p:spPr>
        <p:txBody>
          <a:bodyPr wrap="none" rtlCol="0">
            <a:spAutoFit/>
          </a:bodyPr>
          <a:lstStyle/>
          <a:p>
            <a:r>
              <a:rPr lang="en-US" sz="2400" dirty="0"/>
              <a:t>W</a:t>
            </a:r>
            <a:r>
              <a:rPr lang="en-US" sz="2400" baseline="-25000" dirty="0"/>
              <a:t>y</a:t>
            </a:r>
          </a:p>
        </p:txBody>
      </p:sp>
      <p:sp>
        <p:nvSpPr>
          <p:cNvPr id="19" name="Rectangle 18">
            <a:extLst>
              <a:ext uri="{FF2B5EF4-FFF2-40B4-BE49-F238E27FC236}">
                <a16:creationId xmlns:a16="http://schemas.microsoft.com/office/drawing/2014/main" id="{357BF9EF-D07D-E941-A4AD-5C56A5B29483}"/>
              </a:ext>
            </a:extLst>
          </p:cNvPr>
          <p:cNvSpPr/>
          <p:nvPr/>
        </p:nvSpPr>
        <p:spPr>
          <a:xfrm>
            <a:off x="2236648" y="3407838"/>
            <a:ext cx="1582615" cy="79716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3200" dirty="0"/>
          </a:p>
        </p:txBody>
      </p:sp>
      <p:sp>
        <p:nvSpPr>
          <p:cNvPr id="20" name="TextBox 19">
            <a:extLst>
              <a:ext uri="{FF2B5EF4-FFF2-40B4-BE49-F238E27FC236}">
                <a16:creationId xmlns:a16="http://schemas.microsoft.com/office/drawing/2014/main" id="{B5C46CB8-5811-E647-A92D-94458CC2FC4B}"/>
              </a:ext>
            </a:extLst>
          </p:cNvPr>
          <p:cNvSpPr txBox="1"/>
          <p:nvPr/>
        </p:nvSpPr>
        <p:spPr>
          <a:xfrm>
            <a:off x="1499410" y="3384365"/>
            <a:ext cx="607859" cy="461665"/>
          </a:xfrm>
          <a:prstGeom prst="rect">
            <a:avLst/>
          </a:prstGeom>
          <a:noFill/>
        </p:spPr>
        <p:txBody>
          <a:bodyPr wrap="none" rtlCol="0">
            <a:spAutoFit/>
          </a:bodyPr>
          <a:lstStyle/>
          <a:p>
            <a:r>
              <a:rPr lang="en-US" sz="2400" dirty="0" err="1"/>
              <a:t>W</a:t>
            </a:r>
            <a:r>
              <a:rPr lang="en-US" sz="2400" baseline="-25000" dirty="0" err="1"/>
              <a:t>h</a:t>
            </a:r>
            <a:endParaRPr lang="en-US" sz="2400" baseline="-25000" dirty="0"/>
          </a:p>
        </p:txBody>
      </p:sp>
      <p:cxnSp>
        <p:nvCxnSpPr>
          <p:cNvPr id="21" name="Straight Arrow Connector 20">
            <a:extLst>
              <a:ext uri="{FF2B5EF4-FFF2-40B4-BE49-F238E27FC236}">
                <a16:creationId xmlns:a16="http://schemas.microsoft.com/office/drawing/2014/main" id="{48A65DBB-AE35-0D49-BBDF-C607FCCAFC7A}"/>
              </a:ext>
            </a:extLst>
          </p:cNvPr>
          <p:cNvCxnSpPr>
            <a:cxnSpLocks/>
          </p:cNvCxnSpPr>
          <p:nvPr/>
        </p:nvCxnSpPr>
        <p:spPr>
          <a:xfrm flipH="1">
            <a:off x="3819263" y="3874541"/>
            <a:ext cx="643167" cy="0"/>
          </a:xfrm>
          <a:prstGeom prst="straightConnector1">
            <a:avLst/>
          </a:prstGeom>
          <a:ln w="34925">
            <a:headEnd type="arrow" w="lg" len="lg"/>
            <a:tailEnd type="non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3F7A6BED-9B3E-854F-B0FA-4C887ADE3BCA}"/>
              </a:ext>
            </a:extLst>
          </p:cNvPr>
          <p:cNvCxnSpPr>
            <a:cxnSpLocks/>
          </p:cNvCxnSpPr>
          <p:nvPr/>
        </p:nvCxnSpPr>
        <p:spPr>
          <a:xfrm flipH="1">
            <a:off x="1542197" y="3806422"/>
            <a:ext cx="694452" cy="3466"/>
          </a:xfrm>
          <a:prstGeom prst="straightConnector1">
            <a:avLst/>
          </a:prstGeom>
          <a:ln w="34925">
            <a:headEnd type="arrow" w="lg" len="lg"/>
            <a:tailEnd type="none"/>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0CAA2B4C-0A97-F540-9303-0E40F6A529C1}"/>
              </a:ext>
            </a:extLst>
          </p:cNvPr>
          <p:cNvSpPr/>
          <p:nvPr/>
        </p:nvSpPr>
        <p:spPr>
          <a:xfrm>
            <a:off x="6781800" y="1457921"/>
            <a:ext cx="4508500" cy="5016758"/>
          </a:xfrm>
          <a:prstGeom prst="rect">
            <a:avLst/>
          </a:prstGeom>
        </p:spPr>
        <p:txBody>
          <a:bodyPr wrap="square">
            <a:spAutoFit/>
          </a:bodyPr>
          <a:lstStyle/>
          <a:p>
            <a:r>
              <a:rPr lang="en-US" sz="3200" dirty="0" err="1">
                <a:latin typeface="Arial" panose="020B0604020202020204" pitchFamily="34" charset="0"/>
                <a:cs typeface="Arial" panose="020B0604020202020204" pitchFamily="34" charset="0"/>
              </a:rPr>
              <a:t>Wh</a:t>
            </a:r>
            <a:r>
              <a:rPr lang="en-US" sz="3200" dirty="0">
                <a:latin typeface="Arial" panose="020B0604020202020204" pitchFamily="34" charset="0"/>
                <a:cs typeface="Arial" panose="020B0604020202020204" pitchFamily="34" charset="0"/>
              </a:rPr>
              <a:t> - (</a:t>
            </a:r>
            <a:r>
              <a:rPr lang="en-US" sz="3200" dirty="0" err="1">
                <a:latin typeface="Arial" panose="020B0604020202020204" pitchFamily="34" charset="0"/>
                <a:cs typeface="Arial" panose="020B0604020202020204" pitchFamily="34" charset="0"/>
              </a:rPr>
              <a:t>nh</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nh</a:t>
            </a:r>
            <a:r>
              <a:rPr lang="en-US" sz="3200" dirty="0">
                <a:latin typeface="Arial" panose="020B0604020202020204" pitchFamily="34" charset="0"/>
                <a:cs typeface="Arial" panose="020B0604020202020204" pitchFamily="34" charset="0"/>
              </a:rPr>
              <a:t>)</a:t>
            </a:r>
          </a:p>
          <a:p>
            <a:pPr lvl="0" defTabSz="914400">
              <a:defRPr/>
            </a:pPr>
            <a:r>
              <a:rPr lang="en-US" sz="3200" dirty="0" err="1">
                <a:latin typeface="Arial" panose="020B0604020202020204" pitchFamily="34" charset="0"/>
                <a:cs typeface="Arial" panose="020B0604020202020204" pitchFamily="34" charset="0"/>
              </a:rPr>
              <a:t>Wx</a:t>
            </a:r>
            <a:r>
              <a:rPr lang="en-US" sz="3200" dirty="0">
                <a:latin typeface="Arial" panose="020B0604020202020204" pitchFamily="34" charset="0"/>
                <a:cs typeface="Arial" panose="020B0604020202020204" pitchFamily="34" charset="0"/>
              </a:rPr>
              <a:t> - (</a:t>
            </a:r>
            <a:r>
              <a:rPr lang="en-US" sz="3200" dirty="0" err="1">
                <a:latin typeface="Arial" panose="020B0604020202020204" pitchFamily="34" charset="0"/>
                <a:cs typeface="Arial" panose="020B0604020202020204" pitchFamily="34" charset="0"/>
              </a:rPr>
              <a:t>nh</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nv</a:t>
            </a:r>
            <a:r>
              <a:rPr lang="en-US" sz="3200" dirty="0">
                <a:latin typeface="Arial" panose="020B0604020202020204" pitchFamily="34" charset="0"/>
                <a:cs typeface="Arial" panose="020B0604020202020204" pitchFamily="34" charset="0"/>
              </a:rPr>
              <a:t>)</a:t>
            </a:r>
          </a:p>
          <a:p>
            <a:pPr lvl="0" defTabSz="914400">
              <a:defRPr/>
            </a:pPr>
            <a:r>
              <a:rPr lang="en-US" sz="3200" dirty="0">
                <a:latin typeface="Arial" panose="020B0604020202020204" pitchFamily="34" charset="0"/>
                <a:cs typeface="Arial" panose="020B0604020202020204" pitchFamily="34" charset="0"/>
              </a:rPr>
              <a:t>Wy - (</a:t>
            </a:r>
            <a:r>
              <a:rPr lang="en-US" sz="3200" dirty="0" err="1">
                <a:latin typeface="Arial" panose="020B0604020202020204" pitchFamily="34" charset="0"/>
                <a:cs typeface="Arial" panose="020B0604020202020204" pitchFamily="34" charset="0"/>
              </a:rPr>
              <a:t>nv</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nh</a:t>
            </a:r>
            <a:r>
              <a:rPr lang="en-US" sz="3200" dirty="0">
                <a:latin typeface="Arial" panose="020B0604020202020204" pitchFamily="34" charset="0"/>
                <a:cs typeface="Arial" panose="020B0604020202020204" pitchFamily="34" charset="0"/>
              </a:rPr>
              <a:t>)</a:t>
            </a:r>
          </a:p>
          <a:p>
            <a:pPr lvl="0" defTabSz="914400">
              <a:defRPr/>
            </a:pPr>
            <a:endParaRPr lang="en-US" sz="3200" dirty="0">
              <a:latin typeface="Arial" panose="020B0604020202020204" pitchFamily="34" charset="0"/>
              <a:cs typeface="Arial" panose="020B0604020202020204" pitchFamily="34" charset="0"/>
            </a:endParaRPr>
          </a:p>
          <a:p>
            <a:pPr lvl="0" defTabSz="914400">
              <a:defRPr/>
            </a:pPr>
            <a:r>
              <a:rPr lang="en-US" sz="3200" dirty="0">
                <a:latin typeface="Arial" panose="020B0604020202020204" pitchFamily="34" charset="0"/>
                <a:cs typeface="Arial" panose="020B0604020202020204" pitchFamily="34" charset="0"/>
              </a:rPr>
              <a:t>h - (nh,1)</a:t>
            </a:r>
          </a:p>
          <a:p>
            <a:pPr lvl="0" defTabSz="914400">
              <a:defRPr/>
            </a:pPr>
            <a:r>
              <a:rPr lang="en-US" sz="3200" dirty="0">
                <a:latin typeface="Arial" panose="020B0604020202020204" pitchFamily="34" charset="0"/>
                <a:cs typeface="Arial" panose="020B0604020202020204" pitchFamily="34" charset="0"/>
              </a:rPr>
              <a:t>x - (nv,1)</a:t>
            </a:r>
          </a:p>
          <a:p>
            <a:pPr lvl="0" defTabSz="914400">
              <a:defRPr/>
            </a:pPr>
            <a:r>
              <a:rPr lang="en-US" sz="3200" dirty="0">
                <a:latin typeface="Arial" panose="020B0604020202020204" pitchFamily="34" charset="0"/>
                <a:cs typeface="Arial" panose="020B0604020202020204" pitchFamily="34" charset="0"/>
              </a:rPr>
              <a:t>y - (nv,1)</a:t>
            </a:r>
          </a:p>
          <a:p>
            <a:pPr lvl="0" defTabSz="914400">
              <a:defRPr/>
            </a:pPr>
            <a:endParaRPr lang="en-US" sz="3200" dirty="0">
              <a:latin typeface="Arial" panose="020B0604020202020204" pitchFamily="34" charset="0"/>
              <a:cs typeface="Arial" panose="020B0604020202020204" pitchFamily="34" charset="0"/>
            </a:endParaRPr>
          </a:p>
          <a:p>
            <a:pPr lvl="0" defTabSz="914400">
              <a:defRPr/>
            </a:pPr>
            <a:r>
              <a:rPr lang="en-US" sz="3200" dirty="0" err="1">
                <a:latin typeface="Arial" panose="020B0604020202020204" pitchFamily="34" charset="0"/>
                <a:cs typeface="Arial" panose="020B0604020202020204" pitchFamily="34" charset="0"/>
              </a:rPr>
              <a:t>bh</a:t>
            </a:r>
            <a:r>
              <a:rPr lang="en-US" sz="3200" dirty="0">
                <a:latin typeface="Arial" panose="020B0604020202020204" pitchFamily="34" charset="0"/>
                <a:cs typeface="Arial" panose="020B0604020202020204" pitchFamily="34" charset="0"/>
              </a:rPr>
              <a:t> - (</a:t>
            </a:r>
            <a:r>
              <a:rPr lang="en-US" sz="3200" dirty="0" err="1">
                <a:latin typeface="Arial" panose="020B0604020202020204" pitchFamily="34" charset="0"/>
                <a:cs typeface="Arial" panose="020B0604020202020204" pitchFamily="34" charset="0"/>
              </a:rPr>
              <a:t>nh</a:t>
            </a:r>
            <a:r>
              <a:rPr lang="en-US" sz="3200" dirty="0">
                <a:latin typeface="Arial" panose="020B0604020202020204" pitchFamily="34" charset="0"/>
                <a:cs typeface="Arial" panose="020B0604020202020204" pitchFamily="34" charset="0"/>
              </a:rPr>
              <a:t>, 1)</a:t>
            </a:r>
          </a:p>
          <a:p>
            <a:pPr lvl="0" defTabSz="914400">
              <a:defRPr/>
            </a:pPr>
            <a:r>
              <a:rPr lang="en-US" sz="3200" dirty="0">
                <a:latin typeface="Arial" panose="020B0604020202020204" pitchFamily="34" charset="0"/>
                <a:cs typeface="Arial" panose="020B0604020202020204" pitchFamily="34" charset="0"/>
              </a:rPr>
              <a:t>by - (</a:t>
            </a:r>
            <a:r>
              <a:rPr lang="en-US" sz="3200" dirty="0" err="1">
                <a:latin typeface="Arial" panose="020B0604020202020204" pitchFamily="34" charset="0"/>
                <a:cs typeface="Arial" panose="020B0604020202020204" pitchFamily="34" charset="0"/>
              </a:rPr>
              <a:t>nv</a:t>
            </a:r>
            <a:r>
              <a:rPr lang="en-US" sz="3200" dirty="0">
                <a:latin typeface="Arial" panose="020B0604020202020204" pitchFamily="34" charset="0"/>
                <a:cs typeface="Arial" panose="020B0604020202020204" pitchFamily="34" charset="0"/>
              </a:rPr>
              <a:t>, 1)</a:t>
            </a:r>
          </a:p>
        </p:txBody>
      </p:sp>
      <p:sp>
        <p:nvSpPr>
          <p:cNvPr id="17" name="Rectangle 16"/>
          <p:cNvSpPr/>
          <p:nvPr/>
        </p:nvSpPr>
        <p:spPr>
          <a:xfrm>
            <a:off x="1057769" y="3487052"/>
            <a:ext cx="484428" cy="523220"/>
          </a:xfrm>
          <a:prstGeom prst="rect">
            <a:avLst/>
          </a:prstGeom>
        </p:spPr>
        <p:txBody>
          <a:bodyPr wrap="none">
            <a:spAutoFit/>
          </a:bodyPr>
          <a:lstStyle/>
          <a:p>
            <a:pPr algn="ctr"/>
            <a:r>
              <a:rPr lang="en-US" sz="2800" dirty="0"/>
              <a:t>h</a:t>
            </a:r>
            <a:r>
              <a:rPr lang="en-US" sz="2800" baseline="-25000" dirty="0"/>
              <a:t>0</a:t>
            </a:r>
          </a:p>
        </p:txBody>
      </p:sp>
      <p:sp>
        <p:nvSpPr>
          <p:cNvPr id="23" name="Rectangle 22"/>
          <p:cNvSpPr/>
          <p:nvPr/>
        </p:nvSpPr>
        <p:spPr>
          <a:xfrm>
            <a:off x="4452897" y="3584420"/>
            <a:ext cx="484428" cy="523220"/>
          </a:xfrm>
          <a:prstGeom prst="rect">
            <a:avLst/>
          </a:prstGeom>
        </p:spPr>
        <p:txBody>
          <a:bodyPr wrap="none">
            <a:spAutoFit/>
          </a:bodyPr>
          <a:lstStyle/>
          <a:p>
            <a:pPr algn="ctr"/>
            <a:r>
              <a:rPr lang="en-US" sz="2800" dirty="0"/>
              <a:t>h</a:t>
            </a:r>
            <a:r>
              <a:rPr lang="en-US" sz="2800" baseline="-25000" dirty="0"/>
              <a:t>1</a:t>
            </a:r>
          </a:p>
        </p:txBody>
      </p:sp>
    </p:spTree>
    <p:extLst>
      <p:ext uri="{BB962C8B-B14F-4D97-AF65-F5344CB8AC3E}">
        <p14:creationId xmlns:p14="http://schemas.microsoft.com/office/powerpoint/2010/main" val="24651776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E132BE-AEE8-9E44-BB55-068B7AF4B208}"/>
              </a:ext>
            </a:extLst>
          </p:cNvPr>
          <p:cNvSpPr>
            <a:spLocks noGrp="1"/>
          </p:cNvSpPr>
          <p:nvPr>
            <p:ph type="title"/>
          </p:nvPr>
        </p:nvSpPr>
        <p:spPr>
          <a:xfrm>
            <a:off x="1251678" y="170512"/>
            <a:ext cx="10178322" cy="918877"/>
          </a:xfrm>
        </p:spPr>
        <p:txBody>
          <a:bodyPr>
            <a:normAutofit/>
          </a:bodyPr>
          <a:lstStyle/>
          <a:p>
            <a:r>
              <a:rPr lang="en-US" dirty="0"/>
              <a:t>RNN schematic</a:t>
            </a:r>
          </a:p>
        </p:txBody>
      </p:sp>
      <p:sp>
        <p:nvSpPr>
          <p:cNvPr id="10" name="Rectangle 9">
            <a:extLst>
              <a:ext uri="{FF2B5EF4-FFF2-40B4-BE49-F238E27FC236}">
                <a16:creationId xmlns:a16="http://schemas.microsoft.com/office/drawing/2014/main" id="{E95AC2F4-631E-294E-B43B-84A9F04CFE9F}"/>
              </a:ext>
            </a:extLst>
          </p:cNvPr>
          <p:cNvSpPr/>
          <p:nvPr/>
        </p:nvSpPr>
        <p:spPr>
          <a:xfrm>
            <a:off x="5716037" y="4793425"/>
            <a:ext cx="800766" cy="75613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x</a:t>
            </a:r>
          </a:p>
        </p:txBody>
      </p:sp>
      <p:sp>
        <p:nvSpPr>
          <p:cNvPr id="14" name="Rectangle 13">
            <a:extLst>
              <a:ext uri="{FF2B5EF4-FFF2-40B4-BE49-F238E27FC236}">
                <a16:creationId xmlns:a16="http://schemas.microsoft.com/office/drawing/2014/main" id="{E034253B-52FA-EC47-AD2A-A15A06F3AEFE}"/>
              </a:ext>
            </a:extLst>
          </p:cNvPr>
          <p:cNvSpPr/>
          <p:nvPr/>
        </p:nvSpPr>
        <p:spPr>
          <a:xfrm>
            <a:off x="5616352" y="1853334"/>
            <a:ext cx="947599" cy="636834"/>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3200" dirty="0"/>
              <a:t>y</a:t>
            </a:r>
          </a:p>
        </p:txBody>
      </p:sp>
      <p:cxnSp>
        <p:nvCxnSpPr>
          <p:cNvPr id="15" name="Straight Arrow Connector 14">
            <a:extLst>
              <a:ext uri="{FF2B5EF4-FFF2-40B4-BE49-F238E27FC236}">
                <a16:creationId xmlns:a16="http://schemas.microsoft.com/office/drawing/2014/main" id="{A2503714-5B27-2C49-90D0-7E6424FC2FB9}"/>
              </a:ext>
            </a:extLst>
          </p:cNvPr>
          <p:cNvCxnSpPr>
            <a:cxnSpLocks/>
          </p:cNvCxnSpPr>
          <p:nvPr/>
        </p:nvCxnSpPr>
        <p:spPr>
          <a:xfrm>
            <a:off x="6106961" y="2483669"/>
            <a:ext cx="0" cy="751533"/>
          </a:xfrm>
          <a:prstGeom prst="straightConnector1">
            <a:avLst/>
          </a:prstGeom>
          <a:ln w="34925">
            <a:headEnd type="arrow" w="lg" len="lg"/>
            <a:tailEnd type="non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A2940358-F801-AE42-9801-9432B81F7797}"/>
              </a:ext>
            </a:extLst>
          </p:cNvPr>
          <p:cNvCxnSpPr>
            <a:cxnSpLocks/>
          </p:cNvCxnSpPr>
          <p:nvPr/>
        </p:nvCxnSpPr>
        <p:spPr>
          <a:xfrm>
            <a:off x="6106961" y="4036977"/>
            <a:ext cx="0" cy="751533"/>
          </a:xfrm>
          <a:prstGeom prst="straightConnector1">
            <a:avLst/>
          </a:prstGeom>
          <a:ln w="34925">
            <a:headEnd type="arrow" w="lg" len="lg"/>
            <a:tailEnd type="non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357BF9EF-D07D-E941-A4AD-5C56A5B29483}"/>
              </a:ext>
            </a:extLst>
          </p:cNvPr>
          <p:cNvSpPr/>
          <p:nvPr/>
        </p:nvSpPr>
        <p:spPr>
          <a:xfrm>
            <a:off x="5310048" y="3280838"/>
            <a:ext cx="1582615" cy="79716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3200" dirty="0"/>
          </a:p>
        </p:txBody>
      </p:sp>
      <p:sp>
        <p:nvSpPr>
          <p:cNvPr id="9" name="Freeform 8">
            <a:extLst>
              <a:ext uri="{FF2B5EF4-FFF2-40B4-BE49-F238E27FC236}">
                <a16:creationId xmlns:a16="http://schemas.microsoft.com/office/drawing/2014/main" id="{67E224AF-776D-B240-A2D2-9717E1DE203B}"/>
              </a:ext>
            </a:extLst>
          </p:cNvPr>
          <p:cNvSpPr/>
          <p:nvPr/>
        </p:nvSpPr>
        <p:spPr>
          <a:xfrm>
            <a:off x="6891356" y="3374988"/>
            <a:ext cx="673386" cy="560649"/>
          </a:xfrm>
          <a:custGeom>
            <a:avLst/>
            <a:gdLst>
              <a:gd name="connsiteX0" fmla="*/ 0 w 673386"/>
              <a:gd name="connsiteY0" fmla="*/ 182643 h 560649"/>
              <a:gd name="connsiteX1" fmla="*/ 256174 w 673386"/>
              <a:gd name="connsiteY1" fmla="*/ 11860 h 560649"/>
              <a:gd name="connsiteX2" fmla="*/ 434073 w 673386"/>
              <a:gd name="connsiteY2" fmla="*/ 33208 h 560649"/>
              <a:gd name="connsiteX3" fmla="*/ 658226 w 673386"/>
              <a:gd name="connsiteY3" fmla="*/ 182643 h 560649"/>
              <a:gd name="connsiteX4" fmla="*/ 629762 w 673386"/>
              <a:gd name="connsiteY4" fmla="*/ 389005 h 560649"/>
              <a:gd name="connsiteX5" fmla="*/ 441189 w 673386"/>
              <a:gd name="connsiteY5" fmla="*/ 552672 h 560649"/>
              <a:gd name="connsiteX6" fmla="*/ 202805 w 673386"/>
              <a:gd name="connsiteY6" fmla="*/ 524208 h 560649"/>
              <a:gd name="connsiteX7" fmla="*/ 3558 w 673386"/>
              <a:gd name="connsiteY7" fmla="*/ 428143 h 560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3386" h="560649">
                <a:moveTo>
                  <a:pt x="0" y="182643"/>
                </a:moveTo>
                <a:cubicBezTo>
                  <a:pt x="91914" y="109704"/>
                  <a:pt x="183829" y="36766"/>
                  <a:pt x="256174" y="11860"/>
                </a:cubicBezTo>
                <a:cubicBezTo>
                  <a:pt x="328519" y="-13046"/>
                  <a:pt x="367064" y="4744"/>
                  <a:pt x="434073" y="33208"/>
                </a:cubicBezTo>
                <a:cubicBezTo>
                  <a:pt x="501082" y="61672"/>
                  <a:pt x="625611" y="123343"/>
                  <a:pt x="658226" y="182643"/>
                </a:cubicBezTo>
                <a:cubicBezTo>
                  <a:pt x="690841" y="241943"/>
                  <a:pt x="665935" y="327334"/>
                  <a:pt x="629762" y="389005"/>
                </a:cubicBezTo>
                <a:cubicBezTo>
                  <a:pt x="593589" y="450677"/>
                  <a:pt x="512348" y="530138"/>
                  <a:pt x="441189" y="552672"/>
                </a:cubicBezTo>
                <a:cubicBezTo>
                  <a:pt x="370030" y="575206"/>
                  <a:pt x="275743" y="544963"/>
                  <a:pt x="202805" y="524208"/>
                </a:cubicBezTo>
                <a:cubicBezTo>
                  <a:pt x="129867" y="503453"/>
                  <a:pt x="66712" y="465798"/>
                  <a:pt x="3558" y="428143"/>
                </a:cubicBezTo>
              </a:path>
            </a:pathLst>
          </a:custGeom>
          <a:noFill/>
          <a:ln w="47625">
            <a:solidFill>
              <a:schemeClr val="accent1"/>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2C24FDA-D77D-0B4B-836C-C9A9C6FB6A45}"/>
              </a:ext>
            </a:extLst>
          </p:cNvPr>
          <p:cNvSpPr/>
          <p:nvPr/>
        </p:nvSpPr>
        <p:spPr>
          <a:xfrm>
            <a:off x="7482909" y="3561659"/>
            <a:ext cx="163666" cy="1573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29A1F92B-7CFC-C843-8E2F-7D888AA8B550}"/>
              </a:ext>
            </a:extLst>
          </p:cNvPr>
          <p:cNvSpPr txBox="1"/>
          <p:nvPr/>
        </p:nvSpPr>
        <p:spPr>
          <a:xfrm>
            <a:off x="2616438" y="1234015"/>
            <a:ext cx="6815648" cy="523220"/>
          </a:xfrm>
          <a:prstGeom prst="rect">
            <a:avLst/>
          </a:prstGeom>
          <a:noFill/>
        </p:spPr>
        <p:txBody>
          <a:bodyPr wrap="none" rtlCol="0">
            <a:spAutoFit/>
          </a:bodyPr>
          <a:lstStyle/>
          <a:p>
            <a:r>
              <a:rPr lang="en-US" sz="2800" dirty="0">
                <a:solidFill>
                  <a:srgbClr val="FF0000"/>
                </a:solidFill>
              </a:rPr>
              <a:t>Commonly used diagram but not informative.</a:t>
            </a:r>
          </a:p>
        </p:txBody>
      </p:sp>
    </p:spTree>
    <p:extLst>
      <p:ext uri="{BB962C8B-B14F-4D97-AF65-F5344CB8AC3E}">
        <p14:creationId xmlns:p14="http://schemas.microsoft.com/office/powerpoint/2010/main" val="24858914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E132BE-AEE8-9E44-BB55-068B7AF4B208}"/>
              </a:ext>
            </a:extLst>
          </p:cNvPr>
          <p:cNvSpPr>
            <a:spLocks noGrp="1"/>
          </p:cNvSpPr>
          <p:nvPr>
            <p:ph type="title"/>
          </p:nvPr>
        </p:nvSpPr>
        <p:spPr>
          <a:xfrm>
            <a:off x="1251678" y="382385"/>
            <a:ext cx="10178322" cy="918877"/>
          </a:xfrm>
        </p:spPr>
        <p:txBody>
          <a:bodyPr>
            <a:normAutofit/>
          </a:bodyPr>
          <a:lstStyle/>
          <a:p>
            <a:r>
              <a:rPr lang="en-US" dirty="0"/>
              <a:t>RNN schematic</a:t>
            </a:r>
          </a:p>
        </p:txBody>
      </p:sp>
      <p:sp>
        <p:nvSpPr>
          <p:cNvPr id="3" name="Rectangle 2">
            <a:extLst>
              <a:ext uri="{FF2B5EF4-FFF2-40B4-BE49-F238E27FC236}">
                <a16:creationId xmlns:a16="http://schemas.microsoft.com/office/drawing/2014/main" id="{3CB71AD3-5165-FA41-9B27-B7B3A3D43F79}"/>
              </a:ext>
            </a:extLst>
          </p:cNvPr>
          <p:cNvSpPr/>
          <p:nvPr/>
        </p:nvSpPr>
        <p:spPr>
          <a:xfrm>
            <a:off x="2007437" y="1512170"/>
            <a:ext cx="9422563" cy="664419"/>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1"/>
                </a:solidFill>
              </a:rPr>
              <a:t>Fully connected network for classification</a:t>
            </a:r>
          </a:p>
        </p:txBody>
      </p:sp>
      <p:sp>
        <p:nvSpPr>
          <p:cNvPr id="39" name="Rectangle 38">
            <a:extLst>
              <a:ext uri="{FF2B5EF4-FFF2-40B4-BE49-F238E27FC236}">
                <a16:creationId xmlns:a16="http://schemas.microsoft.com/office/drawing/2014/main" id="{1559509A-BC4E-8743-9CEF-0EE86C7FB6C9}"/>
              </a:ext>
            </a:extLst>
          </p:cNvPr>
          <p:cNvSpPr/>
          <p:nvPr/>
        </p:nvSpPr>
        <p:spPr>
          <a:xfrm>
            <a:off x="9975470" y="2488186"/>
            <a:ext cx="947599" cy="636834"/>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3200" dirty="0" err="1"/>
              <a:t>y</a:t>
            </a:r>
            <a:r>
              <a:rPr lang="en-US" sz="3200" baseline="-25000" dirty="0" err="1"/>
              <a:t>n</a:t>
            </a:r>
            <a:endParaRPr lang="en-US" sz="3200" baseline="-25000" dirty="0"/>
          </a:p>
        </p:txBody>
      </p:sp>
      <p:cxnSp>
        <p:nvCxnSpPr>
          <p:cNvPr id="40" name="Straight Arrow Connector 39">
            <a:extLst>
              <a:ext uri="{FF2B5EF4-FFF2-40B4-BE49-F238E27FC236}">
                <a16:creationId xmlns:a16="http://schemas.microsoft.com/office/drawing/2014/main" id="{C88D0AA4-71DE-194E-BFA0-C7D40CC218BC}"/>
              </a:ext>
            </a:extLst>
          </p:cNvPr>
          <p:cNvCxnSpPr>
            <a:cxnSpLocks/>
          </p:cNvCxnSpPr>
          <p:nvPr/>
        </p:nvCxnSpPr>
        <p:spPr>
          <a:xfrm>
            <a:off x="10525676" y="3125020"/>
            <a:ext cx="0" cy="751533"/>
          </a:xfrm>
          <a:prstGeom prst="straightConnector1">
            <a:avLst/>
          </a:prstGeom>
          <a:ln w="34925">
            <a:headEnd type="arrow" w="lg" len="lg"/>
            <a:tailEnd type="non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95760C05-F61A-CB40-BCEC-800586B660D2}"/>
              </a:ext>
            </a:extLst>
          </p:cNvPr>
          <p:cNvSpPr/>
          <p:nvPr/>
        </p:nvSpPr>
        <p:spPr>
          <a:xfrm>
            <a:off x="3710970" y="5276559"/>
            <a:ext cx="800766" cy="75613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x</a:t>
            </a:r>
            <a:r>
              <a:rPr lang="en-US" sz="3200" baseline="-25000" dirty="0"/>
              <a:t>1</a:t>
            </a:r>
          </a:p>
        </p:txBody>
      </p:sp>
      <p:cxnSp>
        <p:nvCxnSpPr>
          <p:cNvPr id="42" name="Straight Arrow Connector 41">
            <a:extLst>
              <a:ext uri="{FF2B5EF4-FFF2-40B4-BE49-F238E27FC236}">
                <a16:creationId xmlns:a16="http://schemas.microsoft.com/office/drawing/2014/main" id="{FC117994-90C7-3640-BDDF-1208CC096DA7}"/>
              </a:ext>
            </a:extLst>
          </p:cNvPr>
          <p:cNvCxnSpPr>
            <a:cxnSpLocks/>
          </p:cNvCxnSpPr>
          <p:nvPr/>
        </p:nvCxnSpPr>
        <p:spPr>
          <a:xfrm>
            <a:off x="4101894" y="4520111"/>
            <a:ext cx="0" cy="751533"/>
          </a:xfrm>
          <a:prstGeom prst="straightConnector1">
            <a:avLst/>
          </a:prstGeom>
          <a:ln w="34925">
            <a:headEnd type="arrow" w="lg" len="lg"/>
            <a:tailEnd type="non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30A4BFAB-6282-7E4C-B77F-AAF1589C1F3C}"/>
              </a:ext>
            </a:extLst>
          </p:cNvPr>
          <p:cNvCxnSpPr>
            <a:cxnSpLocks/>
          </p:cNvCxnSpPr>
          <p:nvPr/>
        </p:nvCxnSpPr>
        <p:spPr>
          <a:xfrm flipH="1">
            <a:off x="4887596" y="4230675"/>
            <a:ext cx="643167" cy="0"/>
          </a:xfrm>
          <a:prstGeom prst="straightConnector1">
            <a:avLst/>
          </a:prstGeom>
          <a:ln w="34925">
            <a:headEnd type="arrow" w="lg" len="lg"/>
            <a:tailEnd type="non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52495769-C47A-F04E-B75B-33C94FCF01E8}"/>
              </a:ext>
            </a:extLst>
          </p:cNvPr>
          <p:cNvCxnSpPr>
            <a:cxnSpLocks/>
          </p:cNvCxnSpPr>
          <p:nvPr/>
        </p:nvCxnSpPr>
        <p:spPr>
          <a:xfrm flipH="1">
            <a:off x="2610530" y="4162556"/>
            <a:ext cx="694452" cy="3466"/>
          </a:xfrm>
          <a:prstGeom prst="straightConnector1">
            <a:avLst/>
          </a:prstGeom>
          <a:ln w="34925">
            <a:headEnd type="arrow" w="lg" len="lg"/>
            <a:tailEnd type="none"/>
          </a:ln>
        </p:spPr>
        <p:style>
          <a:lnRef idx="1">
            <a:schemeClr val="accent1"/>
          </a:lnRef>
          <a:fillRef idx="0">
            <a:schemeClr val="accent1"/>
          </a:fillRef>
          <a:effectRef idx="0">
            <a:schemeClr val="accent1"/>
          </a:effectRef>
          <a:fontRef idx="minor">
            <a:schemeClr val="tx1"/>
          </a:fontRef>
        </p:style>
      </p:cxnSp>
      <p:sp>
        <p:nvSpPr>
          <p:cNvPr id="45" name="Rectangle 44">
            <a:extLst>
              <a:ext uri="{FF2B5EF4-FFF2-40B4-BE49-F238E27FC236}">
                <a16:creationId xmlns:a16="http://schemas.microsoft.com/office/drawing/2014/main" id="{411C108B-9C1E-2244-82EE-67EF39076DC0}"/>
              </a:ext>
            </a:extLst>
          </p:cNvPr>
          <p:cNvSpPr/>
          <p:nvPr/>
        </p:nvSpPr>
        <p:spPr>
          <a:xfrm>
            <a:off x="5931738" y="5278741"/>
            <a:ext cx="800766" cy="75613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x</a:t>
            </a:r>
            <a:r>
              <a:rPr lang="en-US" sz="3200" baseline="-25000" dirty="0"/>
              <a:t>2</a:t>
            </a:r>
          </a:p>
        </p:txBody>
      </p:sp>
      <p:cxnSp>
        <p:nvCxnSpPr>
          <p:cNvPr id="46" name="Straight Arrow Connector 45">
            <a:extLst>
              <a:ext uri="{FF2B5EF4-FFF2-40B4-BE49-F238E27FC236}">
                <a16:creationId xmlns:a16="http://schemas.microsoft.com/office/drawing/2014/main" id="{F323824D-D2FA-AF47-9457-CC9958E747F9}"/>
              </a:ext>
            </a:extLst>
          </p:cNvPr>
          <p:cNvCxnSpPr>
            <a:cxnSpLocks/>
          </p:cNvCxnSpPr>
          <p:nvPr/>
        </p:nvCxnSpPr>
        <p:spPr>
          <a:xfrm>
            <a:off x="6326158" y="4602768"/>
            <a:ext cx="0" cy="751533"/>
          </a:xfrm>
          <a:prstGeom prst="straightConnector1">
            <a:avLst/>
          </a:prstGeom>
          <a:ln w="34925">
            <a:headEnd type="arrow" w="lg" len="lg"/>
            <a:tailEnd type="non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AF98B6B5-341A-9048-A0E7-4B4F054C3FB3}"/>
              </a:ext>
            </a:extLst>
          </p:cNvPr>
          <p:cNvCxnSpPr>
            <a:cxnSpLocks/>
          </p:cNvCxnSpPr>
          <p:nvPr/>
        </p:nvCxnSpPr>
        <p:spPr>
          <a:xfrm flipH="1">
            <a:off x="7111860" y="4313332"/>
            <a:ext cx="643167" cy="0"/>
          </a:xfrm>
          <a:prstGeom prst="straightConnector1">
            <a:avLst/>
          </a:prstGeom>
          <a:ln w="34925">
            <a:headEnd type="arrow" w="lg" len="lg"/>
            <a:tailEnd type="none"/>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0A1253E6-8AE9-AC40-B92A-03B9DA13B110}"/>
              </a:ext>
            </a:extLst>
          </p:cNvPr>
          <p:cNvSpPr/>
          <p:nvPr/>
        </p:nvSpPr>
        <p:spPr>
          <a:xfrm>
            <a:off x="10122467" y="5354301"/>
            <a:ext cx="800766" cy="75613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err="1"/>
              <a:t>x</a:t>
            </a:r>
            <a:r>
              <a:rPr lang="en-US" sz="3200" baseline="-25000" dirty="0" err="1"/>
              <a:t>n</a:t>
            </a:r>
            <a:endParaRPr lang="en-US" sz="3200" baseline="-25000" dirty="0"/>
          </a:p>
        </p:txBody>
      </p:sp>
      <p:cxnSp>
        <p:nvCxnSpPr>
          <p:cNvPr id="49" name="Straight Arrow Connector 48">
            <a:extLst>
              <a:ext uri="{FF2B5EF4-FFF2-40B4-BE49-F238E27FC236}">
                <a16:creationId xmlns:a16="http://schemas.microsoft.com/office/drawing/2014/main" id="{12AD5A6A-6FA6-A94F-B064-BF929786F466}"/>
              </a:ext>
            </a:extLst>
          </p:cNvPr>
          <p:cNvCxnSpPr>
            <a:cxnSpLocks/>
          </p:cNvCxnSpPr>
          <p:nvPr/>
        </p:nvCxnSpPr>
        <p:spPr>
          <a:xfrm>
            <a:off x="10539660" y="4710825"/>
            <a:ext cx="0" cy="751533"/>
          </a:xfrm>
          <a:prstGeom prst="straightConnector1">
            <a:avLst/>
          </a:prstGeom>
          <a:ln w="34925">
            <a:headEnd type="arrow" w="lg" len="lg"/>
            <a:tailEnd type="none"/>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8D55C035-C9EA-484F-A1E2-1F49EFFD1F17}"/>
              </a:ext>
            </a:extLst>
          </p:cNvPr>
          <p:cNvSpPr/>
          <p:nvPr/>
        </p:nvSpPr>
        <p:spPr>
          <a:xfrm>
            <a:off x="3279148" y="3734374"/>
            <a:ext cx="1582615" cy="79716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3200" baseline="-25000" dirty="0"/>
          </a:p>
        </p:txBody>
      </p:sp>
      <p:sp>
        <p:nvSpPr>
          <p:cNvPr id="51" name="Rectangle 50">
            <a:extLst>
              <a:ext uri="{FF2B5EF4-FFF2-40B4-BE49-F238E27FC236}">
                <a16:creationId xmlns:a16="http://schemas.microsoft.com/office/drawing/2014/main" id="{0F56DD35-1AEB-4C48-91A6-1AA7CD2091F3}"/>
              </a:ext>
            </a:extLst>
          </p:cNvPr>
          <p:cNvSpPr/>
          <p:nvPr/>
        </p:nvSpPr>
        <p:spPr>
          <a:xfrm>
            <a:off x="9785389" y="3849254"/>
            <a:ext cx="1582615" cy="79716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3200" baseline="-25000" dirty="0"/>
          </a:p>
        </p:txBody>
      </p:sp>
      <p:sp>
        <p:nvSpPr>
          <p:cNvPr id="52" name="Rectangle 51">
            <a:extLst>
              <a:ext uri="{FF2B5EF4-FFF2-40B4-BE49-F238E27FC236}">
                <a16:creationId xmlns:a16="http://schemas.microsoft.com/office/drawing/2014/main" id="{16034975-1141-EF4A-B071-A700447FFED3}"/>
              </a:ext>
            </a:extLst>
          </p:cNvPr>
          <p:cNvSpPr/>
          <p:nvPr/>
        </p:nvSpPr>
        <p:spPr>
          <a:xfrm>
            <a:off x="5529244" y="3770214"/>
            <a:ext cx="1582615" cy="79716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3200" baseline="-25000" dirty="0"/>
          </a:p>
        </p:txBody>
      </p:sp>
      <p:cxnSp>
        <p:nvCxnSpPr>
          <p:cNvPr id="54" name="Straight Arrow Connector 53">
            <a:extLst>
              <a:ext uri="{FF2B5EF4-FFF2-40B4-BE49-F238E27FC236}">
                <a16:creationId xmlns:a16="http://schemas.microsoft.com/office/drawing/2014/main" id="{01690B83-588E-D244-AB0A-F34C2B465006}"/>
              </a:ext>
            </a:extLst>
          </p:cNvPr>
          <p:cNvCxnSpPr>
            <a:cxnSpLocks/>
          </p:cNvCxnSpPr>
          <p:nvPr/>
        </p:nvCxnSpPr>
        <p:spPr>
          <a:xfrm flipH="1">
            <a:off x="9142222" y="4313332"/>
            <a:ext cx="643167" cy="0"/>
          </a:xfrm>
          <a:prstGeom prst="straightConnector1">
            <a:avLst/>
          </a:prstGeom>
          <a:ln w="34925">
            <a:headEnd type="arrow" w="lg" len="lg"/>
            <a:tailEnd type="none"/>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5057CDDA-5AAA-2546-8E69-ED6351CF4636}"/>
              </a:ext>
            </a:extLst>
          </p:cNvPr>
          <p:cNvSpPr/>
          <p:nvPr/>
        </p:nvSpPr>
        <p:spPr>
          <a:xfrm>
            <a:off x="8131786" y="4257323"/>
            <a:ext cx="112018" cy="1120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1E0CD6F2-CA24-7A4E-BBAB-CA6B38E07ECB}"/>
              </a:ext>
            </a:extLst>
          </p:cNvPr>
          <p:cNvSpPr/>
          <p:nvPr/>
        </p:nvSpPr>
        <p:spPr>
          <a:xfrm>
            <a:off x="8410448" y="4256568"/>
            <a:ext cx="112018" cy="1120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56" name="Oval 55">
            <a:extLst>
              <a:ext uri="{FF2B5EF4-FFF2-40B4-BE49-F238E27FC236}">
                <a16:creationId xmlns:a16="http://schemas.microsoft.com/office/drawing/2014/main" id="{9E3885BF-6F9B-8D44-87F4-E12FA712A07F}"/>
              </a:ext>
            </a:extLst>
          </p:cNvPr>
          <p:cNvSpPr/>
          <p:nvPr/>
        </p:nvSpPr>
        <p:spPr>
          <a:xfrm>
            <a:off x="8692621" y="4256568"/>
            <a:ext cx="112018" cy="1120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2182363" y="3871348"/>
            <a:ext cx="484428" cy="523220"/>
          </a:xfrm>
          <a:prstGeom prst="rect">
            <a:avLst/>
          </a:prstGeom>
        </p:spPr>
        <p:txBody>
          <a:bodyPr wrap="none">
            <a:spAutoFit/>
          </a:bodyPr>
          <a:lstStyle/>
          <a:p>
            <a:pPr algn="ctr"/>
            <a:r>
              <a:rPr lang="en-US" sz="2800" dirty="0"/>
              <a:t>h</a:t>
            </a:r>
            <a:r>
              <a:rPr lang="en-US" sz="2800" baseline="-25000" dirty="0"/>
              <a:t>0</a:t>
            </a:r>
          </a:p>
        </p:txBody>
      </p:sp>
      <p:sp>
        <p:nvSpPr>
          <p:cNvPr id="24" name="Rectangle 23"/>
          <p:cNvSpPr/>
          <p:nvPr/>
        </p:nvSpPr>
        <p:spPr>
          <a:xfrm>
            <a:off x="4916363" y="3639336"/>
            <a:ext cx="484428" cy="523220"/>
          </a:xfrm>
          <a:prstGeom prst="rect">
            <a:avLst/>
          </a:prstGeom>
        </p:spPr>
        <p:txBody>
          <a:bodyPr wrap="none">
            <a:spAutoFit/>
          </a:bodyPr>
          <a:lstStyle/>
          <a:p>
            <a:pPr algn="ctr"/>
            <a:r>
              <a:rPr lang="en-US" sz="2800" dirty="0"/>
              <a:t>h</a:t>
            </a:r>
            <a:r>
              <a:rPr lang="en-US" sz="2800" baseline="-25000" dirty="0"/>
              <a:t>1</a:t>
            </a:r>
          </a:p>
        </p:txBody>
      </p:sp>
      <p:sp>
        <p:nvSpPr>
          <p:cNvPr id="25" name="Rectangle 24"/>
          <p:cNvSpPr/>
          <p:nvPr/>
        </p:nvSpPr>
        <p:spPr>
          <a:xfrm>
            <a:off x="7191229" y="3696195"/>
            <a:ext cx="484428" cy="523220"/>
          </a:xfrm>
          <a:prstGeom prst="rect">
            <a:avLst/>
          </a:prstGeom>
        </p:spPr>
        <p:txBody>
          <a:bodyPr wrap="none">
            <a:spAutoFit/>
          </a:bodyPr>
          <a:lstStyle/>
          <a:p>
            <a:pPr algn="ctr"/>
            <a:r>
              <a:rPr lang="en-US" sz="2800" dirty="0"/>
              <a:t>h</a:t>
            </a:r>
            <a:r>
              <a:rPr lang="en-US" sz="2800" baseline="-25000" dirty="0"/>
              <a:t>2</a:t>
            </a:r>
          </a:p>
        </p:txBody>
      </p:sp>
      <p:sp>
        <p:nvSpPr>
          <p:cNvPr id="26" name="Rectangle 25"/>
          <p:cNvSpPr/>
          <p:nvPr/>
        </p:nvSpPr>
        <p:spPr>
          <a:xfrm>
            <a:off x="10620598" y="3309678"/>
            <a:ext cx="484428" cy="523220"/>
          </a:xfrm>
          <a:prstGeom prst="rect">
            <a:avLst/>
          </a:prstGeom>
        </p:spPr>
        <p:txBody>
          <a:bodyPr wrap="none">
            <a:spAutoFit/>
          </a:bodyPr>
          <a:lstStyle/>
          <a:p>
            <a:pPr algn="ctr"/>
            <a:r>
              <a:rPr lang="en-US" sz="2800" dirty="0" err="1"/>
              <a:t>h</a:t>
            </a:r>
            <a:r>
              <a:rPr lang="en-US" sz="2800" baseline="-25000" dirty="0" err="1"/>
              <a:t>n</a:t>
            </a:r>
            <a:endParaRPr lang="en-US" sz="2800" baseline="-25000" dirty="0"/>
          </a:p>
        </p:txBody>
      </p:sp>
    </p:spTree>
    <p:extLst>
      <p:ext uri="{BB962C8B-B14F-4D97-AF65-F5344CB8AC3E}">
        <p14:creationId xmlns:p14="http://schemas.microsoft.com/office/powerpoint/2010/main" val="23373982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4FF425-9573-4040-A30C-9CFF0B2533F1}"/>
              </a:ext>
            </a:extLst>
          </p:cNvPr>
          <p:cNvSpPr>
            <a:spLocks noGrp="1"/>
          </p:cNvSpPr>
          <p:nvPr>
            <p:ph type="title"/>
          </p:nvPr>
        </p:nvSpPr>
        <p:spPr>
          <a:xfrm>
            <a:off x="1251678" y="382385"/>
            <a:ext cx="10178322" cy="754753"/>
          </a:xfrm>
        </p:spPr>
        <p:txBody>
          <a:bodyPr>
            <a:normAutofit fontScale="90000"/>
          </a:bodyPr>
          <a:lstStyle/>
          <a:p>
            <a:r>
              <a:rPr lang="en-US" dirty="0"/>
              <a:t>Important note</a:t>
            </a:r>
          </a:p>
        </p:txBody>
      </p:sp>
      <p:sp>
        <p:nvSpPr>
          <p:cNvPr id="3" name="Content Placeholder 2">
            <a:extLst>
              <a:ext uri="{FF2B5EF4-FFF2-40B4-BE49-F238E27FC236}">
                <a16:creationId xmlns:a16="http://schemas.microsoft.com/office/drawing/2014/main" id="{B0868B46-5749-504E-B418-B8B81F53BA3F}"/>
              </a:ext>
            </a:extLst>
          </p:cNvPr>
          <p:cNvSpPr>
            <a:spLocks noGrp="1"/>
          </p:cNvSpPr>
          <p:nvPr>
            <p:ph idx="1"/>
          </p:nvPr>
        </p:nvSpPr>
        <p:spPr>
          <a:xfrm>
            <a:off x="1251678" y="1312985"/>
            <a:ext cx="10178322" cy="4566607"/>
          </a:xfrm>
        </p:spPr>
        <p:txBody>
          <a:bodyPr>
            <a:normAutofit/>
          </a:bodyPr>
          <a:lstStyle/>
          <a:p>
            <a:r>
              <a:rPr lang="en-US" sz="3600" dirty="0"/>
              <a:t>The weights are shared over time (i.e.,) weight that is updated in time step1is updated in time step 2 etc.</a:t>
            </a:r>
          </a:p>
          <a:p>
            <a:r>
              <a:rPr lang="en-US" sz="3600" dirty="0"/>
              <a:t>The RNN architecture can be viewed as a neural network if it is unrolled over time, a generally preferred method for understanding.</a:t>
            </a:r>
          </a:p>
        </p:txBody>
      </p:sp>
    </p:spTree>
    <p:extLst>
      <p:ext uri="{BB962C8B-B14F-4D97-AF65-F5344CB8AC3E}">
        <p14:creationId xmlns:p14="http://schemas.microsoft.com/office/powerpoint/2010/main" val="13996001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C6C810-8493-7B4B-BC7D-F0AB2158D0AE}"/>
              </a:ext>
            </a:extLst>
          </p:cNvPr>
          <p:cNvSpPr>
            <a:spLocks noGrp="1"/>
          </p:cNvSpPr>
          <p:nvPr>
            <p:ph type="title"/>
          </p:nvPr>
        </p:nvSpPr>
        <p:spPr>
          <a:xfrm>
            <a:off x="1251678" y="382385"/>
            <a:ext cx="10178322" cy="907153"/>
          </a:xfrm>
        </p:spPr>
        <p:txBody>
          <a:bodyPr>
            <a:normAutofit/>
          </a:bodyPr>
          <a:lstStyle/>
          <a:p>
            <a:r>
              <a:rPr lang="en-US" dirty="0"/>
              <a:t>Problem with regular </a:t>
            </a:r>
            <a:r>
              <a:rPr lang="en-US" dirty="0" err="1"/>
              <a:t>Rnn</a:t>
            </a:r>
            <a:endParaRPr lang="en-US" dirty="0"/>
          </a:p>
        </p:txBody>
      </p:sp>
      <p:sp>
        <p:nvSpPr>
          <p:cNvPr id="3" name="Content Placeholder 2">
            <a:extLst>
              <a:ext uri="{FF2B5EF4-FFF2-40B4-BE49-F238E27FC236}">
                <a16:creationId xmlns:a16="http://schemas.microsoft.com/office/drawing/2014/main" id="{08A2C180-D298-9D4F-869C-EB82A805EA65}"/>
              </a:ext>
            </a:extLst>
          </p:cNvPr>
          <p:cNvSpPr>
            <a:spLocks noGrp="1"/>
          </p:cNvSpPr>
          <p:nvPr>
            <p:ph idx="1"/>
          </p:nvPr>
        </p:nvSpPr>
        <p:spPr>
          <a:xfrm>
            <a:off x="1251678" y="1383323"/>
            <a:ext cx="10178322" cy="4496269"/>
          </a:xfrm>
        </p:spPr>
        <p:txBody>
          <a:bodyPr>
            <a:normAutofit fontScale="92500"/>
          </a:bodyPr>
          <a:lstStyle/>
          <a:p>
            <a:r>
              <a:rPr lang="en-US" sz="3600" dirty="0">
                <a:solidFill>
                  <a:schemeClr val="tx1"/>
                </a:solidFill>
              </a:rPr>
              <a:t>Remember the derivative of sigmoid function is sigmoid(x)*(1-sigmoid(x)) </a:t>
            </a:r>
          </a:p>
          <a:p>
            <a:r>
              <a:rPr lang="en-US" sz="3600" dirty="0">
                <a:solidFill>
                  <a:schemeClr val="tx1"/>
                </a:solidFill>
              </a:rPr>
              <a:t>The maximum value of 0.25. If we add multiple layers, the gradient will cause weight updates to become smaller. This is called vanishing gradient problem. It prevents effective training of deep networks.</a:t>
            </a:r>
          </a:p>
          <a:p>
            <a:r>
              <a:rPr lang="en-US" sz="3600" dirty="0">
                <a:solidFill>
                  <a:schemeClr val="tx1"/>
                </a:solidFill>
              </a:rPr>
              <a:t>Similar problem exist with </a:t>
            </a:r>
            <a:r>
              <a:rPr lang="en-US" sz="3600" dirty="0" err="1">
                <a:solidFill>
                  <a:schemeClr val="tx1"/>
                </a:solidFill>
              </a:rPr>
              <a:t>tanh</a:t>
            </a:r>
            <a:r>
              <a:rPr lang="en-US" sz="3600" dirty="0">
                <a:solidFill>
                  <a:schemeClr val="tx1"/>
                </a:solidFill>
              </a:rPr>
              <a:t> as well.</a:t>
            </a:r>
          </a:p>
        </p:txBody>
      </p:sp>
    </p:spTree>
    <p:extLst>
      <p:ext uri="{BB962C8B-B14F-4D97-AF65-F5344CB8AC3E}">
        <p14:creationId xmlns:p14="http://schemas.microsoft.com/office/powerpoint/2010/main" val="2112289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C6C810-8493-7B4B-BC7D-F0AB2158D0AE}"/>
              </a:ext>
            </a:extLst>
          </p:cNvPr>
          <p:cNvSpPr>
            <a:spLocks noGrp="1"/>
          </p:cNvSpPr>
          <p:nvPr>
            <p:ph type="title"/>
          </p:nvPr>
        </p:nvSpPr>
        <p:spPr>
          <a:xfrm>
            <a:off x="1251678" y="382385"/>
            <a:ext cx="10178322" cy="907153"/>
          </a:xfrm>
        </p:spPr>
        <p:txBody>
          <a:bodyPr>
            <a:normAutofit/>
          </a:bodyPr>
          <a:lstStyle/>
          <a:p>
            <a:r>
              <a:rPr lang="en-US" dirty="0"/>
              <a:t>Problem with regular </a:t>
            </a:r>
            <a:r>
              <a:rPr lang="en-US" dirty="0" err="1"/>
              <a:t>Rnn</a:t>
            </a:r>
            <a:endParaRPr lang="en-US" dirty="0"/>
          </a:p>
        </p:txBody>
      </p:sp>
      <p:sp>
        <p:nvSpPr>
          <p:cNvPr id="3" name="Content Placeholder 2">
            <a:extLst>
              <a:ext uri="{FF2B5EF4-FFF2-40B4-BE49-F238E27FC236}">
                <a16:creationId xmlns:a16="http://schemas.microsoft.com/office/drawing/2014/main" id="{08A2C180-D298-9D4F-869C-EB82A805EA65}"/>
              </a:ext>
            </a:extLst>
          </p:cNvPr>
          <p:cNvSpPr>
            <a:spLocks noGrp="1"/>
          </p:cNvSpPr>
          <p:nvPr>
            <p:ph idx="1"/>
          </p:nvPr>
        </p:nvSpPr>
        <p:spPr>
          <a:xfrm>
            <a:off x="1251678" y="1383323"/>
            <a:ext cx="10178322" cy="4496269"/>
          </a:xfrm>
        </p:spPr>
        <p:txBody>
          <a:bodyPr>
            <a:normAutofit/>
          </a:bodyPr>
          <a:lstStyle/>
          <a:p>
            <a:r>
              <a:rPr lang="en-US" sz="3600" dirty="0">
                <a:solidFill>
                  <a:schemeClr val="tx1"/>
                </a:solidFill>
              </a:rPr>
              <a:t>If you use RELU, you may experience exploding gradient as individual gradient factor &gt; 1.</a:t>
            </a:r>
          </a:p>
        </p:txBody>
      </p:sp>
    </p:spTree>
    <p:extLst>
      <p:ext uri="{BB962C8B-B14F-4D97-AF65-F5344CB8AC3E}">
        <p14:creationId xmlns:p14="http://schemas.microsoft.com/office/powerpoint/2010/main" val="29181134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5A9AA-0352-4D48-BD49-AFE65A61D06D}"/>
              </a:ext>
            </a:extLst>
          </p:cNvPr>
          <p:cNvSpPr>
            <a:spLocks noGrp="1"/>
          </p:cNvSpPr>
          <p:nvPr>
            <p:ph type="title"/>
          </p:nvPr>
        </p:nvSpPr>
        <p:spPr>
          <a:xfrm>
            <a:off x="1251678" y="229985"/>
            <a:ext cx="10178322" cy="1036107"/>
          </a:xfrm>
        </p:spPr>
        <p:txBody>
          <a:bodyPr/>
          <a:lstStyle/>
          <a:p>
            <a:r>
              <a:rPr lang="en-US" dirty="0"/>
              <a:t>Long short term memory</a:t>
            </a:r>
          </a:p>
        </p:txBody>
      </p:sp>
      <p:sp>
        <p:nvSpPr>
          <p:cNvPr id="3" name="Content Placeholder 2"/>
          <p:cNvSpPr>
            <a:spLocks noGrp="1"/>
          </p:cNvSpPr>
          <p:nvPr>
            <p:ph idx="1"/>
          </p:nvPr>
        </p:nvSpPr>
        <p:spPr>
          <a:xfrm>
            <a:off x="1251678" y="1479177"/>
            <a:ext cx="10178322" cy="3593591"/>
          </a:xfrm>
        </p:spPr>
        <p:txBody>
          <a:bodyPr>
            <a:normAutofit lnSpcReduction="10000"/>
          </a:bodyPr>
          <a:lstStyle/>
          <a:p>
            <a:r>
              <a:rPr lang="en-US" sz="3600" dirty="0">
                <a:solidFill>
                  <a:schemeClr val="tx1"/>
                </a:solidFill>
              </a:rPr>
              <a:t>Overcomes the drawbacks of Basic RNN by forgetting the most recent things.</a:t>
            </a:r>
          </a:p>
          <a:p>
            <a:r>
              <a:rPr lang="en-US" sz="3600" dirty="0">
                <a:solidFill>
                  <a:schemeClr val="tx1"/>
                </a:solidFill>
              </a:rPr>
              <a:t>Uses sigmoid and </a:t>
            </a:r>
            <a:r>
              <a:rPr lang="en-US" sz="3600" dirty="0" err="1">
                <a:solidFill>
                  <a:schemeClr val="tx1"/>
                </a:solidFill>
              </a:rPr>
              <a:t>tanh</a:t>
            </a:r>
            <a:r>
              <a:rPr lang="en-US" sz="3600" dirty="0">
                <a:solidFill>
                  <a:schemeClr val="tx1"/>
                </a:solidFill>
              </a:rPr>
              <a:t> and hence prevents exploding gradient.</a:t>
            </a:r>
          </a:p>
          <a:p>
            <a:r>
              <a:rPr lang="en-US" sz="3600" dirty="0">
                <a:solidFill>
                  <a:schemeClr val="tx1"/>
                </a:solidFill>
              </a:rPr>
              <a:t>Has bypass mechanism to prevent vanishing gradient problem.</a:t>
            </a:r>
          </a:p>
        </p:txBody>
      </p:sp>
    </p:spTree>
    <p:extLst>
      <p:ext uri="{BB962C8B-B14F-4D97-AF65-F5344CB8AC3E}">
        <p14:creationId xmlns:p14="http://schemas.microsoft.com/office/powerpoint/2010/main" val="29354371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ACDB85-A44A-624D-AA0B-75865380B68F}"/>
              </a:ext>
            </a:extLst>
          </p:cNvPr>
          <p:cNvSpPr>
            <a:spLocks noGrp="1"/>
          </p:cNvSpPr>
          <p:nvPr>
            <p:ph type="title"/>
          </p:nvPr>
        </p:nvSpPr>
        <p:spPr>
          <a:xfrm>
            <a:off x="1251678" y="382385"/>
            <a:ext cx="10178322" cy="971630"/>
          </a:xfrm>
        </p:spPr>
        <p:txBody>
          <a:bodyPr>
            <a:normAutofit/>
          </a:bodyPr>
          <a:lstStyle/>
          <a:p>
            <a:r>
              <a:rPr lang="en-US" dirty="0"/>
              <a:t>applications</a:t>
            </a:r>
          </a:p>
        </p:txBody>
      </p:sp>
      <p:pic>
        <p:nvPicPr>
          <p:cNvPr id="7" name="Content Placeholder 6">
            <a:extLst>
              <a:ext uri="{FF2B5EF4-FFF2-40B4-BE49-F238E27FC236}">
                <a16:creationId xmlns:a16="http://schemas.microsoft.com/office/drawing/2014/main" id="{6CAF8613-2E0F-8045-AFCB-1A36D602E867}"/>
              </a:ext>
            </a:extLst>
          </p:cNvPr>
          <p:cNvPicPr>
            <a:picLocks noGrp="1" noChangeAspect="1"/>
          </p:cNvPicPr>
          <p:nvPr>
            <p:ph idx="1"/>
          </p:nvPr>
        </p:nvPicPr>
        <p:blipFill>
          <a:blip r:embed="rId2"/>
          <a:stretch>
            <a:fillRect/>
          </a:stretch>
        </p:blipFill>
        <p:spPr>
          <a:xfrm>
            <a:off x="1453156" y="1224366"/>
            <a:ext cx="9101190" cy="5381656"/>
          </a:xfrm>
        </p:spPr>
      </p:pic>
      <p:sp>
        <p:nvSpPr>
          <p:cNvPr id="8" name="Rectangle 7">
            <a:extLst>
              <a:ext uri="{FF2B5EF4-FFF2-40B4-BE49-F238E27FC236}">
                <a16:creationId xmlns:a16="http://schemas.microsoft.com/office/drawing/2014/main" id="{2D650185-CFDF-CD48-ADE0-334570DF75C5}"/>
              </a:ext>
            </a:extLst>
          </p:cNvPr>
          <p:cNvSpPr/>
          <p:nvPr/>
        </p:nvSpPr>
        <p:spPr>
          <a:xfrm>
            <a:off x="4204789" y="6488668"/>
            <a:ext cx="4985596" cy="369332"/>
          </a:xfrm>
          <a:prstGeom prst="rect">
            <a:avLst/>
          </a:prstGeom>
        </p:spPr>
        <p:txBody>
          <a:bodyPr wrap="none">
            <a:spAutoFit/>
          </a:bodyPr>
          <a:lstStyle/>
          <a:p>
            <a:r>
              <a:rPr lang="en-US" dirty="0"/>
              <a:t>Image captioning: https://</a:t>
            </a:r>
            <a:r>
              <a:rPr lang="en-US" dirty="0" err="1"/>
              <a:t>arxiv.org</a:t>
            </a:r>
            <a:r>
              <a:rPr lang="en-US" dirty="0"/>
              <a:t>/pdf/1411.4555.pdf</a:t>
            </a:r>
          </a:p>
        </p:txBody>
      </p:sp>
    </p:spTree>
    <p:extLst>
      <p:ext uri="{BB962C8B-B14F-4D97-AF65-F5344CB8AC3E}">
        <p14:creationId xmlns:p14="http://schemas.microsoft.com/office/powerpoint/2010/main" val="1644685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TextBox 55"/>
          <p:cNvSpPr txBox="1"/>
          <p:nvPr/>
        </p:nvSpPr>
        <p:spPr>
          <a:xfrm>
            <a:off x="10903771" y="555086"/>
            <a:ext cx="614271" cy="646331"/>
          </a:xfrm>
          <a:prstGeom prst="rect">
            <a:avLst/>
          </a:prstGeom>
          <a:noFill/>
        </p:spPr>
        <p:txBody>
          <a:bodyPr wrap="none" rtlCol="0">
            <a:spAutoFit/>
          </a:bodyPr>
          <a:lstStyle/>
          <a:p>
            <a:r>
              <a:rPr lang="en-US" sz="3600" dirty="0"/>
              <a:t>C</a:t>
            </a:r>
            <a:r>
              <a:rPr lang="en-US" sz="3600" baseline="-25000" dirty="0"/>
              <a:t>t</a:t>
            </a:r>
          </a:p>
        </p:txBody>
      </p:sp>
      <p:sp>
        <p:nvSpPr>
          <p:cNvPr id="73" name="TextBox 72"/>
          <p:cNvSpPr txBox="1"/>
          <p:nvPr/>
        </p:nvSpPr>
        <p:spPr>
          <a:xfrm>
            <a:off x="10903771" y="4929078"/>
            <a:ext cx="518091" cy="646331"/>
          </a:xfrm>
          <a:prstGeom prst="rect">
            <a:avLst/>
          </a:prstGeom>
          <a:noFill/>
        </p:spPr>
        <p:txBody>
          <a:bodyPr wrap="none" rtlCol="0">
            <a:spAutoFit/>
          </a:bodyPr>
          <a:lstStyle/>
          <a:p>
            <a:r>
              <a:rPr lang="en-US" sz="3600" dirty="0"/>
              <a:t>h</a:t>
            </a:r>
            <a:r>
              <a:rPr lang="en-US" sz="3600" baseline="-25000" dirty="0"/>
              <a:t>t</a:t>
            </a:r>
          </a:p>
        </p:txBody>
      </p:sp>
      <p:sp>
        <p:nvSpPr>
          <p:cNvPr id="4" name="Rectangle 3"/>
          <p:cNvSpPr/>
          <p:nvPr/>
        </p:nvSpPr>
        <p:spPr>
          <a:xfrm>
            <a:off x="2408638" y="384164"/>
            <a:ext cx="8407234" cy="6079448"/>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 name="Straight Arrow Connector 5"/>
          <p:cNvCxnSpPr/>
          <p:nvPr/>
        </p:nvCxnSpPr>
        <p:spPr>
          <a:xfrm flipV="1">
            <a:off x="2408638" y="1004341"/>
            <a:ext cx="8407234" cy="412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1648918" y="5321508"/>
            <a:ext cx="6939352" cy="3343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1080545" y="5136842"/>
            <a:ext cx="771365" cy="646331"/>
          </a:xfrm>
          <a:prstGeom prst="rect">
            <a:avLst/>
          </a:prstGeom>
          <a:noFill/>
        </p:spPr>
        <p:txBody>
          <a:bodyPr wrap="none" rtlCol="0">
            <a:spAutoFit/>
          </a:bodyPr>
          <a:lstStyle/>
          <a:p>
            <a:r>
              <a:rPr lang="en-US" sz="3600" dirty="0"/>
              <a:t>h</a:t>
            </a:r>
            <a:r>
              <a:rPr lang="en-US" sz="3600" baseline="-25000" dirty="0"/>
              <a:t>t-1</a:t>
            </a:r>
          </a:p>
        </p:txBody>
      </p:sp>
      <p:sp>
        <p:nvSpPr>
          <p:cNvPr id="15" name="Rectangle 14"/>
          <p:cNvSpPr/>
          <p:nvPr/>
        </p:nvSpPr>
        <p:spPr>
          <a:xfrm>
            <a:off x="3569929" y="3785933"/>
            <a:ext cx="449705" cy="419725"/>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sym typeface="Symbol" panose="05050102010706020507" pitchFamily="18" charset="2"/>
              </a:rPr>
              <a:t></a:t>
            </a:r>
            <a:r>
              <a:rPr lang="en-US" sz="2400" dirty="0">
                <a:solidFill>
                  <a:schemeClr val="tx1"/>
                </a:solidFill>
                <a:latin typeface="Matura MT Script Capitals" panose="03020802060602070202" pitchFamily="66" charset="0"/>
                <a:sym typeface="Symbol" panose="05050102010706020507" pitchFamily="18" charset="2"/>
              </a:rPr>
              <a:t> </a:t>
            </a:r>
            <a:endParaRPr lang="en-US" dirty="0">
              <a:solidFill>
                <a:schemeClr val="tx1"/>
              </a:solidFill>
            </a:endParaRPr>
          </a:p>
        </p:txBody>
      </p:sp>
      <p:cxnSp>
        <p:nvCxnSpPr>
          <p:cNvPr id="17" name="Straight Arrow Connector 16"/>
          <p:cNvCxnSpPr/>
          <p:nvPr/>
        </p:nvCxnSpPr>
        <p:spPr>
          <a:xfrm flipV="1">
            <a:off x="2758189" y="5336499"/>
            <a:ext cx="0" cy="124418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V="1">
            <a:off x="3807274" y="4205658"/>
            <a:ext cx="17488" cy="113925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3569929" y="751142"/>
            <a:ext cx="449705" cy="523220"/>
          </a:xfrm>
          <a:prstGeom prst="rect">
            <a:avLst/>
          </a:prstGeom>
          <a:solidFill>
            <a:srgbClr val="FFC000"/>
          </a:solidFill>
        </p:spPr>
        <p:txBody>
          <a:bodyPr wrap="square" rtlCol="0">
            <a:spAutoFit/>
          </a:bodyPr>
          <a:lstStyle/>
          <a:p>
            <a:r>
              <a:rPr lang="en-US" sz="2800" dirty="0">
                <a:sym typeface="Symbol" panose="05050102010706020507" pitchFamily="18" charset="2"/>
              </a:rPr>
              <a:t></a:t>
            </a:r>
            <a:endParaRPr lang="en-US" sz="3600" dirty="0"/>
          </a:p>
        </p:txBody>
      </p:sp>
      <p:cxnSp>
        <p:nvCxnSpPr>
          <p:cNvPr id="22" name="Straight Arrow Connector 21"/>
          <p:cNvCxnSpPr>
            <a:stCxn id="15" idx="0"/>
          </p:cNvCxnSpPr>
          <p:nvPr/>
        </p:nvCxnSpPr>
        <p:spPr>
          <a:xfrm flipH="1" flipV="1">
            <a:off x="3786038" y="1259371"/>
            <a:ext cx="8744" cy="252656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Rectangle 23"/>
          <p:cNvSpPr/>
          <p:nvPr/>
        </p:nvSpPr>
        <p:spPr>
          <a:xfrm>
            <a:off x="3054714" y="4390633"/>
            <a:ext cx="742511" cy="646331"/>
          </a:xfrm>
          <a:prstGeom prst="rect">
            <a:avLst/>
          </a:prstGeom>
        </p:spPr>
        <p:txBody>
          <a:bodyPr wrap="none">
            <a:spAutoFit/>
          </a:bodyPr>
          <a:lstStyle/>
          <a:p>
            <a:r>
              <a:rPr lang="en-US" sz="3600" dirty="0"/>
              <a:t>W</a:t>
            </a:r>
            <a:r>
              <a:rPr lang="en-US" sz="3600" baseline="-25000" dirty="0"/>
              <a:t>f</a:t>
            </a:r>
          </a:p>
        </p:txBody>
      </p:sp>
      <p:sp>
        <p:nvSpPr>
          <p:cNvPr id="25" name="TextBox 24"/>
          <p:cNvSpPr txBox="1"/>
          <p:nvPr/>
        </p:nvSpPr>
        <p:spPr>
          <a:xfrm>
            <a:off x="3252637" y="2577471"/>
            <a:ext cx="402674" cy="646331"/>
          </a:xfrm>
          <a:prstGeom prst="rect">
            <a:avLst/>
          </a:prstGeom>
          <a:noFill/>
        </p:spPr>
        <p:txBody>
          <a:bodyPr wrap="none" rtlCol="0">
            <a:spAutoFit/>
          </a:bodyPr>
          <a:lstStyle/>
          <a:p>
            <a:r>
              <a:rPr lang="en-US" sz="3600" dirty="0"/>
              <a:t>f</a:t>
            </a:r>
            <a:r>
              <a:rPr lang="en-US" sz="3600" baseline="-25000" dirty="0"/>
              <a:t>t</a:t>
            </a:r>
          </a:p>
        </p:txBody>
      </p:sp>
      <p:sp>
        <p:nvSpPr>
          <p:cNvPr id="26" name="Rectangle 25"/>
          <p:cNvSpPr/>
          <p:nvPr/>
        </p:nvSpPr>
        <p:spPr>
          <a:xfrm>
            <a:off x="5271138" y="3723533"/>
            <a:ext cx="449705" cy="419725"/>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sym typeface="Symbol" panose="05050102010706020507" pitchFamily="18" charset="2"/>
              </a:rPr>
              <a:t></a:t>
            </a:r>
            <a:r>
              <a:rPr lang="en-US" sz="2400" dirty="0">
                <a:solidFill>
                  <a:schemeClr val="tx1"/>
                </a:solidFill>
                <a:latin typeface="Matura MT Script Capitals" panose="03020802060602070202" pitchFamily="66" charset="0"/>
                <a:sym typeface="Symbol" panose="05050102010706020507" pitchFamily="18" charset="2"/>
              </a:rPr>
              <a:t> </a:t>
            </a:r>
            <a:endParaRPr lang="en-US" dirty="0">
              <a:solidFill>
                <a:schemeClr val="tx1"/>
              </a:solidFill>
            </a:endParaRPr>
          </a:p>
        </p:txBody>
      </p:sp>
      <p:cxnSp>
        <p:nvCxnSpPr>
          <p:cNvPr id="27" name="Straight Arrow Connector 26"/>
          <p:cNvCxnSpPr/>
          <p:nvPr/>
        </p:nvCxnSpPr>
        <p:spPr>
          <a:xfrm flipV="1">
            <a:off x="5508483" y="4143259"/>
            <a:ext cx="17488" cy="121821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Rectangle 27"/>
          <p:cNvSpPr/>
          <p:nvPr/>
        </p:nvSpPr>
        <p:spPr>
          <a:xfrm>
            <a:off x="4681369" y="4437253"/>
            <a:ext cx="766557" cy="646331"/>
          </a:xfrm>
          <a:prstGeom prst="rect">
            <a:avLst/>
          </a:prstGeom>
        </p:spPr>
        <p:txBody>
          <a:bodyPr wrap="none">
            <a:spAutoFit/>
          </a:bodyPr>
          <a:lstStyle/>
          <a:p>
            <a:r>
              <a:rPr lang="en-US" sz="3600" dirty="0"/>
              <a:t>Wi</a:t>
            </a:r>
            <a:endParaRPr lang="en-US" sz="3600" baseline="-25000" dirty="0"/>
          </a:p>
        </p:txBody>
      </p:sp>
      <p:sp>
        <p:nvSpPr>
          <p:cNvPr id="37" name="Rectangle 36"/>
          <p:cNvSpPr/>
          <p:nvPr/>
        </p:nvSpPr>
        <p:spPr>
          <a:xfrm>
            <a:off x="6037043" y="3740873"/>
            <a:ext cx="771679" cy="419725"/>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a:solidFill>
                  <a:schemeClr val="tx1"/>
                </a:solidFill>
                <a:sym typeface="Symbol" panose="05050102010706020507" pitchFamily="18" charset="2"/>
              </a:rPr>
              <a:t>tanh</a:t>
            </a:r>
            <a:r>
              <a:rPr lang="en-US" sz="2400" dirty="0">
                <a:solidFill>
                  <a:schemeClr val="tx1"/>
                </a:solidFill>
                <a:latin typeface="Matura MT Script Capitals" panose="03020802060602070202" pitchFamily="66" charset="0"/>
                <a:sym typeface="Symbol" panose="05050102010706020507" pitchFamily="18" charset="2"/>
              </a:rPr>
              <a:t> </a:t>
            </a:r>
            <a:endParaRPr lang="en-US" dirty="0">
              <a:solidFill>
                <a:schemeClr val="tx1"/>
              </a:solidFill>
            </a:endParaRPr>
          </a:p>
        </p:txBody>
      </p:sp>
      <p:cxnSp>
        <p:nvCxnSpPr>
          <p:cNvPr id="38" name="Straight Arrow Connector 37"/>
          <p:cNvCxnSpPr/>
          <p:nvPr/>
        </p:nvCxnSpPr>
        <p:spPr>
          <a:xfrm flipV="1">
            <a:off x="6394238" y="4185574"/>
            <a:ext cx="18608" cy="117590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p:cNvSpPr/>
          <p:nvPr/>
        </p:nvSpPr>
        <p:spPr>
          <a:xfrm>
            <a:off x="6455921" y="4452118"/>
            <a:ext cx="800219" cy="646331"/>
          </a:xfrm>
          <a:prstGeom prst="rect">
            <a:avLst/>
          </a:prstGeom>
        </p:spPr>
        <p:txBody>
          <a:bodyPr wrap="none">
            <a:spAutoFit/>
          </a:bodyPr>
          <a:lstStyle/>
          <a:p>
            <a:r>
              <a:rPr lang="en-US" sz="3600" dirty="0"/>
              <a:t>W</a:t>
            </a:r>
            <a:r>
              <a:rPr lang="en-US" sz="3600" baseline="-25000" dirty="0"/>
              <a:t>c</a:t>
            </a:r>
          </a:p>
        </p:txBody>
      </p:sp>
      <p:cxnSp>
        <p:nvCxnSpPr>
          <p:cNvPr id="40" name="Straight Arrow Connector 39"/>
          <p:cNvCxnSpPr/>
          <p:nvPr/>
        </p:nvCxnSpPr>
        <p:spPr>
          <a:xfrm flipH="1" flipV="1">
            <a:off x="6422882" y="3061420"/>
            <a:ext cx="2376" cy="67945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a:endCxn id="44" idx="1"/>
          </p:cNvCxnSpPr>
          <p:nvPr/>
        </p:nvCxnSpPr>
        <p:spPr>
          <a:xfrm rot="5400000" flipH="1" flipV="1">
            <a:off x="5416856" y="2916948"/>
            <a:ext cx="890576" cy="707322"/>
          </a:xfrm>
          <a:prstGeom prst="curved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6215805" y="2563711"/>
            <a:ext cx="449705" cy="523220"/>
          </a:xfrm>
          <a:prstGeom prst="rect">
            <a:avLst/>
          </a:prstGeom>
          <a:solidFill>
            <a:srgbClr val="FFC000"/>
          </a:solidFill>
        </p:spPr>
        <p:txBody>
          <a:bodyPr wrap="square" rtlCol="0">
            <a:spAutoFit/>
          </a:bodyPr>
          <a:lstStyle/>
          <a:p>
            <a:r>
              <a:rPr lang="en-US" sz="2800" dirty="0">
                <a:sym typeface="Symbol" panose="05050102010706020507" pitchFamily="18" charset="2"/>
              </a:rPr>
              <a:t></a:t>
            </a:r>
            <a:endParaRPr lang="en-US" sz="3600" dirty="0"/>
          </a:p>
        </p:txBody>
      </p:sp>
      <p:sp>
        <p:nvSpPr>
          <p:cNvPr id="48" name="TextBox 47"/>
          <p:cNvSpPr txBox="1"/>
          <p:nvPr/>
        </p:nvSpPr>
        <p:spPr>
          <a:xfrm>
            <a:off x="6215805" y="716067"/>
            <a:ext cx="449705" cy="523220"/>
          </a:xfrm>
          <a:prstGeom prst="rect">
            <a:avLst/>
          </a:prstGeom>
          <a:solidFill>
            <a:srgbClr val="FFC000"/>
          </a:solidFill>
        </p:spPr>
        <p:txBody>
          <a:bodyPr wrap="square" rtlCol="0">
            <a:spAutoFit/>
          </a:bodyPr>
          <a:lstStyle/>
          <a:p>
            <a:r>
              <a:rPr lang="en-US" sz="2800" dirty="0">
                <a:sym typeface="Symbol" panose="05050102010706020507" pitchFamily="18" charset="2"/>
              </a:rPr>
              <a:t></a:t>
            </a:r>
            <a:endParaRPr lang="en-US" sz="2800" dirty="0"/>
          </a:p>
        </p:txBody>
      </p:sp>
      <p:cxnSp>
        <p:nvCxnSpPr>
          <p:cNvPr id="49" name="Straight Arrow Connector 48"/>
          <p:cNvCxnSpPr>
            <a:stCxn id="44" idx="0"/>
          </p:cNvCxnSpPr>
          <p:nvPr/>
        </p:nvCxnSpPr>
        <p:spPr>
          <a:xfrm flipH="1" flipV="1">
            <a:off x="6422882" y="1189744"/>
            <a:ext cx="17776" cy="137396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TextBox 50"/>
          <p:cNvSpPr txBox="1"/>
          <p:nvPr/>
        </p:nvSpPr>
        <p:spPr>
          <a:xfrm>
            <a:off x="5160889" y="2715343"/>
            <a:ext cx="388248" cy="646331"/>
          </a:xfrm>
          <a:prstGeom prst="rect">
            <a:avLst/>
          </a:prstGeom>
          <a:noFill/>
        </p:spPr>
        <p:txBody>
          <a:bodyPr wrap="none" rtlCol="0">
            <a:spAutoFit/>
          </a:bodyPr>
          <a:lstStyle/>
          <a:p>
            <a:r>
              <a:rPr lang="en-US" sz="3600" dirty="0"/>
              <a:t>i</a:t>
            </a:r>
            <a:r>
              <a:rPr lang="en-US" sz="3600" baseline="-25000" dirty="0"/>
              <a:t>t</a:t>
            </a:r>
          </a:p>
        </p:txBody>
      </p:sp>
      <mc:AlternateContent xmlns:mc="http://schemas.openxmlformats.org/markup-compatibility/2006" xmlns:a14="http://schemas.microsoft.com/office/drawing/2010/main">
        <mc:Choice Requires="a14">
          <p:sp>
            <p:nvSpPr>
              <p:cNvPr id="52" name="TextBox 51"/>
              <p:cNvSpPr txBox="1"/>
              <p:nvPr/>
            </p:nvSpPr>
            <p:spPr>
              <a:xfrm>
                <a:off x="6495061" y="3090922"/>
                <a:ext cx="695575" cy="66383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3600" i="1" smtClean="0">
                              <a:latin typeface="Cambria Math" panose="02040503050406030204" pitchFamily="18" charset="0"/>
                            </a:rPr>
                          </m:ctrlPr>
                        </m:accPr>
                        <m:e>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𝐶</m:t>
                              </m:r>
                            </m:e>
                            <m:sub>
                              <m:r>
                                <a:rPr lang="en-US" sz="3600" b="0" i="1" smtClean="0">
                                  <a:latin typeface="Cambria Math" panose="02040503050406030204" pitchFamily="18" charset="0"/>
                                </a:rPr>
                                <m:t>𝑡</m:t>
                              </m:r>
                            </m:sub>
                          </m:sSub>
                        </m:e>
                      </m:acc>
                    </m:oMath>
                  </m:oMathPara>
                </a14:m>
                <a:endParaRPr lang="en-US" sz="3600" baseline="-25000" dirty="0"/>
              </a:p>
            </p:txBody>
          </p:sp>
        </mc:Choice>
        <mc:Fallback xmlns="">
          <p:sp>
            <p:nvSpPr>
              <p:cNvPr id="52" name="TextBox 51"/>
              <p:cNvSpPr txBox="1">
                <a:spLocks noRot="1" noChangeAspect="1" noMove="1" noResize="1" noEditPoints="1" noAdjustHandles="1" noChangeArrowheads="1" noChangeShapeType="1" noTextEdit="1"/>
              </p:cNvSpPr>
              <p:nvPr/>
            </p:nvSpPr>
            <p:spPr>
              <a:xfrm>
                <a:off x="6495061" y="3090922"/>
                <a:ext cx="695575" cy="663836"/>
              </a:xfrm>
              <a:prstGeom prst="rect">
                <a:avLst/>
              </a:prstGeom>
              <a:blipFill>
                <a:blip r:embed="rId2"/>
                <a:stretch>
                  <a:fillRect l="-1786" b="-5556"/>
                </a:stretch>
              </a:blipFill>
            </p:spPr>
            <p:txBody>
              <a:bodyPr/>
              <a:lstStyle/>
              <a:p>
                <a:r>
                  <a:rPr lang="en-US">
                    <a:noFill/>
                  </a:rPr>
                  <a:t> </a:t>
                </a:r>
              </a:p>
            </p:txBody>
          </p:sp>
        </mc:Fallback>
      </mc:AlternateContent>
      <p:sp>
        <p:nvSpPr>
          <p:cNvPr id="55" name="TextBox 54"/>
          <p:cNvSpPr txBox="1"/>
          <p:nvPr/>
        </p:nvSpPr>
        <p:spPr>
          <a:xfrm>
            <a:off x="1602246" y="600056"/>
            <a:ext cx="867545" cy="646331"/>
          </a:xfrm>
          <a:prstGeom prst="rect">
            <a:avLst/>
          </a:prstGeom>
          <a:noFill/>
        </p:spPr>
        <p:txBody>
          <a:bodyPr wrap="none" rtlCol="0">
            <a:spAutoFit/>
          </a:bodyPr>
          <a:lstStyle/>
          <a:p>
            <a:r>
              <a:rPr lang="en-US" sz="3600" dirty="0"/>
              <a:t>C</a:t>
            </a:r>
            <a:r>
              <a:rPr lang="en-US" sz="3600" baseline="-25000" dirty="0"/>
              <a:t>t-1</a:t>
            </a:r>
          </a:p>
        </p:txBody>
      </p:sp>
      <p:sp>
        <p:nvSpPr>
          <p:cNvPr id="57" name="Rectangle 56"/>
          <p:cNvSpPr/>
          <p:nvPr/>
        </p:nvSpPr>
        <p:spPr>
          <a:xfrm>
            <a:off x="8342181" y="3804702"/>
            <a:ext cx="449705" cy="419725"/>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sym typeface="Symbol" panose="05050102010706020507" pitchFamily="18" charset="2"/>
              </a:rPr>
              <a:t></a:t>
            </a:r>
            <a:r>
              <a:rPr lang="en-US" sz="2400" dirty="0">
                <a:solidFill>
                  <a:schemeClr val="tx1"/>
                </a:solidFill>
                <a:latin typeface="Matura MT Script Capitals" panose="03020802060602070202" pitchFamily="66" charset="0"/>
                <a:sym typeface="Symbol" panose="05050102010706020507" pitchFamily="18" charset="2"/>
              </a:rPr>
              <a:t> </a:t>
            </a:r>
            <a:endParaRPr lang="en-US" dirty="0">
              <a:solidFill>
                <a:schemeClr val="tx1"/>
              </a:solidFill>
            </a:endParaRPr>
          </a:p>
        </p:txBody>
      </p:sp>
      <p:cxnSp>
        <p:nvCxnSpPr>
          <p:cNvPr id="58" name="Straight Arrow Connector 57"/>
          <p:cNvCxnSpPr/>
          <p:nvPr/>
        </p:nvCxnSpPr>
        <p:spPr>
          <a:xfrm flipV="1">
            <a:off x="8579526" y="4224427"/>
            <a:ext cx="17488" cy="113925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9" name="Rectangle 58"/>
          <p:cNvSpPr/>
          <p:nvPr/>
        </p:nvSpPr>
        <p:spPr>
          <a:xfrm>
            <a:off x="7689160" y="4470887"/>
            <a:ext cx="878959" cy="646331"/>
          </a:xfrm>
          <a:prstGeom prst="rect">
            <a:avLst/>
          </a:prstGeom>
        </p:spPr>
        <p:txBody>
          <a:bodyPr wrap="none">
            <a:spAutoFit/>
          </a:bodyPr>
          <a:lstStyle/>
          <a:p>
            <a:r>
              <a:rPr lang="en-US" sz="3600" dirty="0"/>
              <a:t>Wo</a:t>
            </a:r>
            <a:endParaRPr lang="en-US" sz="3600" baseline="-25000" dirty="0"/>
          </a:p>
        </p:txBody>
      </p:sp>
      <p:cxnSp>
        <p:nvCxnSpPr>
          <p:cNvPr id="61" name="Straight Arrow Connector 40"/>
          <p:cNvCxnSpPr>
            <a:endCxn id="62" idx="1"/>
          </p:cNvCxnSpPr>
          <p:nvPr/>
        </p:nvCxnSpPr>
        <p:spPr>
          <a:xfrm rot="5400000" flipH="1" flipV="1">
            <a:off x="8435170" y="2979162"/>
            <a:ext cx="890576" cy="707322"/>
          </a:xfrm>
          <a:prstGeom prst="curved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2" name="TextBox 61"/>
          <p:cNvSpPr txBox="1"/>
          <p:nvPr/>
        </p:nvSpPr>
        <p:spPr>
          <a:xfrm>
            <a:off x="9234119" y="2625925"/>
            <a:ext cx="449705" cy="523220"/>
          </a:xfrm>
          <a:prstGeom prst="rect">
            <a:avLst/>
          </a:prstGeom>
          <a:solidFill>
            <a:srgbClr val="FFC000"/>
          </a:solidFill>
        </p:spPr>
        <p:txBody>
          <a:bodyPr wrap="square" rtlCol="0">
            <a:spAutoFit/>
          </a:bodyPr>
          <a:lstStyle/>
          <a:p>
            <a:r>
              <a:rPr lang="en-US" sz="2800" dirty="0">
                <a:sym typeface="Symbol" panose="05050102010706020507" pitchFamily="18" charset="2"/>
              </a:rPr>
              <a:t></a:t>
            </a:r>
            <a:endParaRPr lang="en-US" sz="3600" dirty="0"/>
          </a:p>
        </p:txBody>
      </p:sp>
      <p:sp>
        <p:nvSpPr>
          <p:cNvPr id="63" name="TextBox 62"/>
          <p:cNvSpPr txBox="1"/>
          <p:nvPr/>
        </p:nvSpPr>
        <p:spPr>
          <a:xfrm>
            <a:off x="8179203" y="2777557"/>
            <a:ext cx="542136" cy="646331"/>
          </a:xfrm>
          <a:prstGeom prst="rect">
            <a:avLst/>
          </a:prstGeom>
          <a:noFill/>
        </p:spPr>
        <p:txBody>
          <a:bodyPr wrap="none" rtlCol="0">
            <a:spAutoFit/>
          </a:bodyPr>
          <a:lstStyle/>
          <a:p>
            <a:r>
              <a:rPr lang="en-US" sz="3600" dirty="0"/>
              <a:t>o</a:t>
            </a:r>
            <a:r>
              <a:rPr lang="en-US" sz="3600" baseline="-25000" dirty="0"/>
              <a:t>t</a:t>
            </a:r>
          </a:p>
        </p:txBody>
      </p:sp>
      <p:sp>
        <p:nvSpPr>
          <p:cNvPr id="64" name="Rectangle 63"/>
          <p:cNvSpPr/>
          <p:nvPr/>
        </p:nvSpPr>
        <p:spPr>
          <a:xfrm>
            <a:off x="9073131" y="1616108"/>
            <a:ext cx="771679" cy="419725"/>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a:solidFill>
                  <a:schemeClr val="tx1"/>
                </a:solidFill>
                <a:sym typeface="Symbol" panose="05050102010706020507" pitchFamily="18" charset="2"/>
              </a:rPr>
              <a:t>tanh</a:t>
            </a:r>
            <a:r>
              <a:rPr lang="en-US" sz="2400" dirty="0">
                <a:solidFill>
                  <a:schemeClr val="tx1"/>
                </a:solidFill>
                <a:latin typeface="Matura MT Script Capitals" panose="03020802060602070202" pitchFamily="66" charset="0"/>
                <a:sym typeface="Symbol" panose="05050102010706020507" pitchFamily="18" charset="2"/>
              </a:rPr>
              <a:t> </a:t>
            </a:r>
            <a:endParaRPr lang="en-US" dirty="0">
              <a:solidFill>
                <a:schemeClr val="tx1"/>
              </a:solidFill>
            </a:endParaRPr>
          </a:p>
        </p:txBody>
      </p:sp>
      <p:cxnSp>
        <p:nvCxnSpPr>
          <p:cNvPr id="65" name="Straight Arrow Connector 64"/>
          <p:cNvCxnSpPr>
            <a:endCxn id="64" idx="0"/>
          </p:cNvCxnSpPr>
          <p:nvPr/>
        </p:nvCxnSpPr>
        <p:spPr>
          <a:xfrm>
            <a:off x="9456073" y="972738"/>
            <a:ext cx="2898" cy="64337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p:nvPr/>
        </p:nvCxnSpPr>
        <p:spPr>
          <a:xfrm>
            <a:off x="9453175" y="2023094"/>
            <a:ext cx="2898" cy="64337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flipV="1">
            <a:off x="9444241" y="5336499"/>
            <a:ext cx="1415580" cy="2497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4" name="TextBox 73"/>
          <p:cNvSpPr txBox="1"/>
          <p:nvPr/>
        </p:nvSpPr>
        <p:spPr>
          <a:xfrm>
            <a:off x="1991047" y="6141812"/>
            <a:ext cx="518091" cy="646331"/>
          </a:xfrm>
          <a:prstGeom prst="rect">
            <a:avLst/>
          </a:prstGeom>
          <a:noFill/>
        </p:spPr>
        <p:txBody>
          <a:bodyPr wrap="none" rtlCol="0">
            <a:spAutoFit/>
          </a:bodyPr>
          <a:lstStyle/>
          <a:p>
            <a:r>
              <a:rPr lang="en-US" sz="3600" dirty="0"/>
              <a:t>x</a:t>
            </a:r>
            <a:r>
              <a:rPr lang="en-US" sz="3600" baseline="-25000" dirty="0"/>
              <a:t>t</a:t>
            </a:r>
          </a:p>
        </p:txBody>
      </p:sp>
      <p:cxnSp>
        <p:nvCxnSpPr>
          <p:cNvPr id="80" name="Straight Arrow Connector 79"/>
          <p:cNvCxnSpPr/>
          <p:nvPr/>
        </p:nvCxnSpPr>
        <p:spPr>
          <a:xfrm flipH="1">
            <a:off x="9436822" y="3134741"/>
            <a:ext cx="7419" cy="222673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83BD6518-2AB7-3340-960D-E16962D0FB39}"/>
              </a:ext>
            </a:extLst>
          </p:cNvPr>
          <p:cNvSpPr/>
          <p:nvPr/>
        </p:nvSpPr>
        <p:spPr>
          <a:xfrm>
            <a:off x="2053269" y="3564611"/>
            <a:ext cx="2363748" cy="2252670"/>
          </a:xfrm>
          <a:prstGeom prst="rect">
            <a:avLst/>
          </a:prstGeom>
          <a:noFill/>
          <a:ln w="857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4ED2DC39-871C-C948-9667-A86C3DA6E005}"/>
              </a:ext>
            </a:extLst>
          </p:cNvPr>
          <p:cNvSpPr txBox="1"/>
          <p:nvPr/>
        </p:nvSpPr>
        <p:spPr>
          <a:xfrm>
            <a:off x="800213" y="3562958"/>
            <a:ext cx="1346266" cy="1077218"/>
          </a:xfrm>
          <a:prstGeom prst="rect">
            <a:avLst/>
          </a:prstGeom>
          <a:solidFill>
            <a:schemeClr val="tx2">
              <a:lumMod val="25000"/>
              <a:lumOff val="75000"/>
            </a:schemeClr>
          </a:solidFill>
        </p:spPr>
        <p:txBody>
          <a:bodyPr wrap="none" rtlCol="0">
            <a:spAutoFit/>
          </a:bodyPr>
          <a:lstStyle/>
          <a:p>
            <a:r>
              <a:rPr lang="en-US" sz="3200" dirty="0"/>
              <a:t>Vanilla </a:t>
            </a:r>
          </a:p>
          <a:p>
            <a:r>
              <a:rPr lang="en-US" sz="3200" dirty="0"/>
              <a:t>RNN</a:t>
            </a:r>
          </a:p>
        </p:txBody>
      </p:sp>
      <p:sp>
        <p:nvSpPr>
          <p:cNvPr id="2" name="Rectangle 1">
            <a:extLst>
              <a:ext uri="{FF2B5EF4-FFF2-40B4-BE49-F238E27FC236}">
                <a16:creationId xmlns:a16="http://schemas.microsoft.com/office/drawing/2014/main" id="{63D1E01F-6DC4-0942-B2C6-BED94243B2C7}"/>
              </a:ext>
            </a:extLst>
          </p:cNvPr>
          <p:cNvSpPr/>
          <p:nvPr/>
        </p:nvSpPr>
        <p:spPr>
          <a:xfrm>
            <a:off x="6039295" y="6491133"/>
            <a:ext cx="5682325" cy="369332"/>
          </a:xfrm>
          <a:prstGeom prst="rect">
            <a:avLst/>
          </a:prstGeom>
        </p:spPr>
        <p:txBody>
          <a:bodyPr wrap="none">
            <a:spAutoFit/>
          </a:bodyPr>
          <a:lstStyle/>
          <a:p>
            <a:r>
              <a:rPr lang="en-US" dirty="0"/>
              <a:t>http://</a:t>
            </a:r>
            <a:r>
              <a:rPr lang="en-US" dirty="0" err="1"/>
              <a:t>colah.github.io</a:t>
            </a:r>
            <a:r>
              <a:rPr lang="en-US" dirty="0"/>
              <a:t>/posts/2015-08-Understanding-LSTMs/</a:t>
            </a:r>
          </a:p>
        </p:txBody>
      </p:sp>
    </p:spTree>
    <p:extLst>
      <p:ext uri="{BB962C8B-B14F-4D97-AF65-F5344CB8AC3E}">
        <p14:creationId xmlns:p14="http://schemas.microsoft.com/office/powerpoint/2010/main" val="25104163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408638" y="321950"/>
            <a:ext cx="8407234" cy="6079448"/>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 name="Straight Arrow Connector 5"/>
          <p:cNvCxnSpPr/>
          <p:nvPr/>
        </p:nvCxnSpPr>
        <p:spPr>
          <a:xfrm flipV="1">
            <a:off x="2408638" y="1004341"/>
            <a:ext cx="8407234" cy="412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1648918" y="5321508"/>
            <a:ext cx="6939352" cy="3343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1080545" y="5136842"/>
            <a:ext cx="771365" cy="646331"/>
          </a:xfrm>
          <a:prstGeom prst="rect">
            <a:avLst/>
          </a:prstGeom>
          <a:noFill/>
        </p:spPr>
        <p:txBody>
          <a:bodyPr wrap="none" rtlCol="0">
            <a:spAutoFit/>
          </a:bodyPr>
          <a:lstStyle/>
          <a:p>
            <a:r>
              <a:rPr lang="en-US" sz="3600" dirty="0"/>
              <a:t>h</a:t>
            </a:r>
            <a:r>
              <a:rPr lang="en-US" sz="3600" baseline="-25000" dirty="0"/>
              <a:t>t-1</a:t>
            </a:r>
          </a:p>
        </p:txBody>
      </p:sp>
      <p:sp>
        <p:nvSpPr>
          <p:cNvPr id="15" name="Rectangle 14"/>
          <p:cNvSpPr/>
          <p:nvPr/>
        </p:nvSpPr>
        <p:spPr>
          <a:xfrm>
            <a:off x="3569929" y="3785933"/>
            <a:ext cx="449705" cy="419725"/>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sym typeface="Symbol" panose="05050102010706020507" pitchFamily="18" charset="2"/>
              </a:rPr>
              <a:t></a:t>
            </a:r>
            <a:r>
              <a:rPr lang="en-US" sz="2400" dirty="0">
                <a:solidFill>
                  <a:schemeClr val="tx1"/>
                </a:solidFill>
                <a:latin typeface="Matura MT Script Capitals" panose="03020802060602070202" pitchFamily="66" charset="0"/>
                <a:sym typeface="Symbol" panose="05050102010706020507" pitchFamily="18" charset="2"/>
              </a:rPr>
              <a:t> </a:t>
            </a:r>
            <a:endParaRPr lang="en-US" dirty="0">
              <a:solidFill>
                <a:schemeClr val="tx1"/>
              </a:solidFill>
            </a:endParaRPr>
          </a:p>
        </p:txBody>
      </p:sp>
      <p:cxnSp>
        <p:nvCxnSpPr>
          <p:cNvPr id="17" name="Straight Arrow Connector 16"/>
          <p:cNvCxnSpPr/>
          <p:nvPr/>
        </p:nvCxnSpPr>
        <p:spPr>
          <a:xfrm flipV="1">
            <a:off x="2758189" y="5336499"/>
            <a:ext cx="0" cy="124418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V="1">
            <a:off x="3807274" y="4205658"/>
            <a:ext cx="17488" cy="113925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3569929" y="751142"/>
            <a:ext cx="449705" cy="523220"/>
          </a:xfrm>
          <a:prstGeom prst="rect">
            <a:avLst/>
          </a:prstGeom>
          <a:solidFill>
            <a:srgbClr val="FFC000"/>
          </a:solidFill>
        </p:spPr>
        <p:txBody>
          <a:bodyPr wrap="square" rtlCol="0">
            <a:spAutoFit/>
          </a:bodyPr>
          <a:lstStyle/>
          <a:p>
            <a:r>
              <a:rPr lang="en-US" sz="2800" dirty="0">
                <a:sym typeface="Symbol" panose="05050102010706020507" pitchFamily="18" charset="2"/>
              </a:rPr>
              <a:t></a:t>
            </a:r>
            <a:endParaRPr lang="en-US" sz="3600" dirty="0"/>
          </a:p>
        </p:txBody>
      </p:sp>
      <p:cxnSp>
        <p:nvCxnSpPr>
          <p:cNvPr id="22" name="Straight Arrow Connector 21"/>
          <p:cNvCxnSpPr>
            <a:stCxn id="15" idx="0"/>
          </p:cNvCxnSpPr>
          <p:nvPr/>
        </p:nvCxnSpPr>
        <p:spPr>
          <a:xfrm flipH="1" flipV="1">
            <a:off x="3786038" y="1259371"/>
            <a:ext cx="8744" cy="252656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Rectangle 23"/>
          <p:cNvSpPr/>
          <p:nvPr/>
        </p:nvSpPr>
        <p:spPr>
          <a:xfrm>
            <a:off x="3054714" y="4390633"/>
            <a:ext cx="742511" cy="646331"/>
          </a:xfrm>
          <a:prstGeom prst="rect">
            <a:avLst/>
          </a:prstGeom>
        </p:spPr>
        <p:txBody>
          <a:bodyPr wrap="none">
            <a:spAutoFit/>
          </a:bodyPr>
          <a:lstStyle/>
          <a:p>
            <a:r>
              <a:rPr lang="en-US" sz="3600" dirty="0"/>
              <a:t>W</a:t>
            </a:r>
            <a:r>
              <a:rPr lang="en-US" sz="3600" baseline="-25000" dirty="0"/>
              <a:t>f</a:t>
            </a:r>
          </a:p>
        </p:txBody>
      </p:sp>
      <p:sp>
        <p:nvSpPr>
          <p:cNvPr id="25" name="TextBox 24"/>
          <p:cNvSpPr txBox="1"/>
          <p:nvPr/>
        </p:nvSpPr>
        <p:spPr>
          <a:xfrm>
            <a:off x="3252637" y="2577471"/>
            <a:ext cx="402674" cy="646331"/>
          </a:xfrm>
          <a:prstGeom prst="rect">
            <a:avLst/>
          </a:prstGeom>
          <a:noFill/>
        </p:spPr>
        <p:txBody>
          <a:bodyPr wrap="none" rtlCol="0">
            <a:spAutoFit/>
          </a:bodyPr>
          <a:lstStyle/>
          <a:p>
            <a:r>
              <a:rPr lang="en-US" sz="3600" dirty="0"/>
              <a:t>f</a:t>
            </a:r>
            <a:r>
              <a:rPr lang="en-US" sz="3600" baseline="-25000" dirty="0"/>
              <a:t>t</a:t>
            </a:r>
          </a:p>
        </p:txBody>
      </p:sp>
      <p:sp>
        <p:nvSpPr>
          <p:cNvPr id="26" name="Rectangle 25"/>
          <p:cNvSpPr/>
          <p:nvPr/>
        </p:nvSpPr>
        <p:spPr>
          <a:xfrm>
            <a:off x="5271138" y="3723533"/>
            <a:ext cx="449705" cy="419725"/>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sym typeface="Symbol" panose="05050102010706020507" pitchFamily="18" charset="2"/>
              </a:rPr>
              <a:t></a:t>
            </a:r>
            <a:r>
              <a:rPr lang="en-US" sz="2400" dirty="0">
                <a:solidFill>
                  <a:schemeClr val="tx1"/>
                </a:solidFill>
                <a:latin typeface="Matura MT Script Capitals" panose="03020802060602070202" pitchFamily="66" charset="0"/>
                <a:sym typeface="Symbol" panose="05050102010706020507" pitchFamily="18" charset="2"/>
              </a:rPr>
              <a:t> </a:t>
            </a:r>
            <a:endParaRPr lang="en-US" dirty="0">
              <a:solidFill>
                <a:schemeClr val="tx1"/>
              </a:solidFill>
            </a:endParaRPr>
          </a:p>
        </p:txBody>
      </p:sp>
      <p:cxnSp>
        <p:nvCxnSpPr>
          <p:cNvPr id="27" name="Straight Arrow Connector 26"/>
          <p:cNvCxnSpPr/>
          <p:nvPr/>
        </p:nvCxnSpPr>
        <p:spPr>
          <a:xfrm flipV="1">
            <a:off x="5508483" y="4143259"/>
            <a:ext cx="17488" cy="121821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Rectangle 27"/>
          <p:cNvSpPr/>
          <p:nvPr/>
        </p:nvSpPr>
        <p:spPr>
          <a:xfrm>
            <a:off x="4681369" y="4437253"/>
            <a:ext cx="766557" cy="646331"/>
          </a:xfrm>
          <a:prstGeom prst="rect">
            <a:avLst/>
          </a:prstGeom>
        </p:spPr>
        <p:txBody>
          <a:bodyPr wrap="none">
            <a:spAutoFit/>
          </a:bodyPr>
          <a:lstStyle/>
          <a:p>
            <a:r>
              <a:rPr lang="en-US" sz="3600" dirty="0"/>
              <a:t>Wi</a:t>
            </a:r>
            <a:endParaRPr lang="en-US" sz="3600" baseline="-25000" dirty="0"/>
          </a:p>
        </p:txBody>
      </p:sp>
      <p:sp>
        <p:nvSpPr>
          <p:cNvPr id="37" name="Rectangle 36"/>
          <p:cNvSpPr/>
          <p:nvPr/>
        </p:nvSpPr>
        <p:spPr>
          <a:xfrm>
            <a:off x="6037043" y="3740873"/>
            <a:ext cx="771679" cy="419725"/>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a:solidFill>
                  <a:schemeClr val="tx1"/>
                </a:solidFill>
                <a:sym typeface="Symbol" panose="05050102010706020507" pitchFamily="18" charset="2"/>
              </a:rPr>
              <a:t>tanh</a:t>
            </a:r>
            <a:r>
              <a:rPr lang="en-US" sz="2400" dirty="0">
                <a:solidFill>
                  <a:schemeClr val="tx1"/>
                </a:solidFill>
                <a:latin typeface="Matura MT Script Capitals" panose="03020802060602070202" pitchFamily="66" charset="0"/>
                <a:sym typeface="Symbol" panose="05050102010706020507" pitchFamily="18" charset="2"/>
              </a:rPr>
              <a:t> </a:t>
            </a:r>
            <a:endParaRPr lang="en-US" dirty="0">
              <a:solidFill>
                <a:schemeClr val="tx1"/>
              </a:solidFill>
            </a:endParaRPr>
          </a:p>
        </p:txBody>
      </p:sp>
      <p:cxnSp>
        <p:nvCxnSpPr>
          <p:cNvPr id="38" name="Straight Arrow Connector 37"/>
          <p:cNvCxnSpPr/>
          <p:nvPr/>
        </p:nvCxnSpPr>
        <p:spPr>
          <a:xfrm flipV="1">
            <a:off x="6394238" y="4185574"/>
            <a:ext cx="18608" cy="117590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p:cNvSpPr/>
          <p:nvPr/>
        </p:nvSpPr>
        <p:spPr>
          <a:xfrm>
            <a:off x="6455921" y="4452118"/>
            <a:ext cx="800219" cy="646331"/>
          </a:xfrm>
          <a:prstGeom prst="rect">
            <a:avLst/>
          </a:prstGeom>
        </p:spPr>
        <p:txBody>
          <a:bodyPr wrap="none">
            <a:spAutoFit/>
          </a:bodyPr>
          <a:lstStyle/>
          <a:p>
            <a:r>
              <a:rPr lang="en-US" sz="3600" dirty="0"/>
              <a:t>W</a:t>
            </a:r>
            <a:r>
              <a:rPr lang="en-US" sz="3600" baseline="-25000" dirty="0"/>
              <a:t>c</a:t>
            </a:r>
          </a:p>
        </p:txBody>
      </p:sp>
      <p:cxnSp>
        <p:nvCxnSpPr>
          <p:cNvPr id="40" name="Straight Arrow Connector 39"/>
          <p:cNvCxnSpPr/>
          <p:nvPr/>
        </p:nvCxnSpPr>
        <p:spPr>
          <a:xfrm flipH="1" flipV="1">
            <a:off x="6422882" y="3061420"/>
            <a:ext cx="2376" cy="67945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a:endCxn id="44" idx="1"/>
          </p:cNvCxnSpPr>
          <p:nvPr/>
        </p:nvCxnSpPr>
        <p:spPr>
          <a:xfrm rot="5400000" flipH="1" flipV="1">
            <a:off x="5416856" y="2916948"/>
            <a:ext cx="890576" cy="707322"/>
          </a:xfrm>
          <a:prstGeom prst="curved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6215805" y="2563711"/>
            <a:ext cx="449705" cy="523220"/>
          </a:xfrm>
          <a:prstGeom prst="rect">
            <a:avLst/>
          </a:prstGeom>
          <a:solidFill>
            <a:srgbClr val="FFC000"/>
          </a:solidFill>
        </p:spPr>
        <p:txBody>
          <a:bodyPr wrap="square" rtlCol="0">
            <a:spAutoFit/>
          </a:bodyPr>
          <a:lstStyle/>
          <a:p>
            <a:r>
              <a:rPr lang="en-US" sz="2800" dirty="0">
                <a:sym typeface="Symbol" panose="05050102010706020507" pitchFamily="18" charset="2"/>
              </a:rPr>
              <a:t></a:t>
            </a:r>
            <a:endParaRPr lang="en-US" sz="3600" dirty="0"/>
          </a:p>
        </p:txBody>
      </p:sp>
      <p:sp>
        <p:nvSpPr>
          <p:cNvPr id="48" name="TextBox 47"/>
          <p:cNvSpPr txBox="1"/>
          <p:nvPr/>
        </p:nvSpPr>
        <p:spPr>
          <a:xfrm>
            <a:off x="6215805" y="716067"/>
            <a:ext cx="449705" cy="523220"/>
          </a:xfrm>
          <a:prstGeom prst="rect">
            <a:avLst/>
          </a:prstGeom>
          <a:solidFill>
            <a:srgbClr val="FFC000"/>
          </a:solidFill>
        </p:spPr>
        <p:txBody>
          <a:bodyPr wrap="square" rtlCol="0">
            <a:spAutoFit/>
          </a:bodyPr>
          <a:lstStyle/>
          <a:p>
            <a:r>
              <a:rPr lang="en-US" sz="2800" dirty="0">
                <a:sym typeface="Symbol" panose="05050102010706020507" pitchFamily="18" charset="2"/>
              </a:rPr>
              <a:t></a:t>
            </a:r>
            <a:endParaRPr lang="en-US" sz="2800" dirty="0"/>
          </a:p>
        </p:txBody>
      </p:sp>
      <p:cxnSp>
        <p:nvCxnSpPr>
          <p:cNvPr id="49" name="Straight Arrow Connector 48"/>
          <p:cNvCxnSpPr>
            <a:stCxn id="44" idx="0"/>
          </p:cNvCxnSpPr>
          <p:nvPr/>
        </p:nvCxnSpPr>
        <p:spPr>
          <a:xfrm flipH="1" flipV="1">
            <a:off x="6422882" y="1189744"/>
            <a:ext cx="17776" cy="137396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TextBox 50"/>
          <p:cNvSpPr txBox="1"/>
          <p:nvPr/>
        </p:nvSpPr>
        <p:spPr>
          <a:xfrm>
            <a:off x="5160889" y="2715343"/>
            <a:ext cx="388248" cy="646331"/>
          </a:xfrm>
          <a:prstGeom prst="rect">
            <a:avLst/>
          </a:prstGeom>
          <a:noFill/>
        </p:spPr>
        <p:txBody>
          <a:bodyPr wrap="none" rtlCol="0">
            <a:spAutoFit/>
          </a:bodyPr>
          <a:lstStyle/>
          <a:p>
            <a:r>
              <a:rPr lang="en-US" sz="3600" dirty="0"/>
              <a:t>i</a:t>
            </a:r>
            <a:r>
              <a:rPr lang="en-US" sz="3600" baseline="-25000" dirty="0"/>
              <a:t>t</a:t>
            </a:r>
          </a:p>
        </p:txBody>
      </p:sp>
      <mc:AlternateContent xmlns:mc="http://schemas.openxmlformats.org/markup-compatibility/2006" xmlns:a14="http://schemas.microsoft.com/office/drawing/2010/main">
        <mc:Choice Requires="a14">
          <p:sp>
            <p:nvSpPr>
              <p:cNvPr id="52" name="TextBox 51"/>
              <p:cNvSpPr txBox="1"/>
              <p:nvPr/>
            </p:nvSpPr>
            <p:spPr>
              <a:xfrm>
                <a:off x="6495061" y="3090922"/>
                <a:ext cx="695575" cy="66383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3600" i="1" smtClean="0">
                              <a:latin typeface="Cambria Math" panose="02040503050406030204" pitchFamily="18" charset="0"/>
                            </a:rPr>
                          </m:ctrlPr>
                        </m:accPr>
                        <m:e>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𝐶</m:t>
                              </m:r>
                            </m:e>
                            <m:sub>
                              <m:r>
                                <a:rPr lang="en-US" sz="3600" b="0" i="1" smtClean="0">
                                  <a:latin typeface="Cambria Math" panose="02040503050406030204" pitchFamily="18" charset="0"/>
                                </a:rPr>
                                <m:t>𝑡</m:t>
                              </m:r>
                            </m:sub>
                          </m:sSub>
                        </m:e>
                      </m:acc>
                    </m:oMath>
                  </m:oMathPara>
                </a14:m>
                <a:endParaRPr lang="en-US" sz="3600" baseline="-25000" dirty="0"/>
              </a:p>
            </p:txBody>
          </p:sp>
        </mc:Choice>
        <mc:Fallback xmlns="">
          <p:sp>
            <p:nvSpPr>
              <p:cNvPr id="52" name="TextBox 51"/>
              <p:cNvSpPr txBox="1">
                <a:spLocks noRot="1" noChangeAspect="1" noMove="1" noResize="1" noEditPoints="1" noAdjustHandles="1" noChangeArrowheads="1" noChangeShapeType="1" noTextEdit="1"/>
              </p:cNvSpPr>
              <p:nvPr/>
            </p:nvSpPr>
            <p:spPr>
              <a:xfrm>
                <a:off x="6495061" y="3090922"/>
                <a:ext cx="695575" cy="663836"/>
              </a:xfrm>
              <a:prstGeom prst="rect">
                <a:avLst/>
              </a:prstGeom>
              <a:blipFill rotWithShape="0">
                <a:blip r:embed="rId2"/>
                <a:stretch>
                  <a:fillRect/>
                </a:stretch>
              </a:blipFill>
            </p:spPr>
            <p:txBody>
              <a:bodyPr/>
              <a:lstStyle/>
              <a:p>
                <a:r>
                  <a:rPr lang="en-US">
                    <a:noFill/>
                  </a:rPr>
                  <a:t> </a:t>
                </a:r>
              </a:p>
            </p:txBody>
          </p:sp>
        </mc:Fallback>
      </mc:AlternateContent>
      <p:sp>
        <p:nvSpPr>
          <p:cNvPr id="55" name="TextBox 54"/>
          <p:cNvSpPr txBox="1"/>
          <p:nvPr/>
        </p:nvSpPr>
        <p:spPr>
          <a:xfrm>
            <a:off x="1602246" y="600056"/>
            <a:ext cx="867545" cy="646331"/>
          </a:xfrm>
          <a:prstGeom prst="rect">
            <a:avLst/>
          </a:prstGeom>
          <a:noFill/>
        </p:spPr>
        <p:txBody>
          <a:bodyPr wrap="none" rtlCol="0">
            <a:spAutoFit/>
          </a:bodyPr>
          <a:lstStyle/>
          <a:p>
            <a:r>
              <a:rPr lang="en-US" sz="3600" dirty="0"/>
              <a:t>C</a:t>
            </a:r>
            <a:r>
              <a:rPr lang="en-US" sz="3600" baseline="-25000" dirty="0"/>
              <a:t>t-1</a:t>
            </a:r>
          </a:p>
        </p:txBody>
      </p:sp>
      <p:sp>
        <p:nvSpPr>
          <p:cNvPr id="56" name="TextBox 55"/>
          <p:cNvSpPr txBox="1"/>
          <p:nvPr/>
        </p:nvSpPr>
        <p:spPr>
          <a:xfrm>
            <a:off x="10903771" y="555086"/>
            <a:ext cx="614271" cy="646331"/>
          </a:xfrm>
          <a:prstGeom prst="rect">
            <a:avLst/>
          </a:prstGeom>
          <a:noFill/>
        </p:spPr>
        <p:txBody>
          <a:bodyPr wrap="none" rtlCol="0">
            <a:spAutoFit/>
          </a:bodyPr>
          <a:lstStyle/>
          <a:p>
            <a:r>
              <a:rPr lang="en-US" sz="3600" dirty="0"/>
              <a:t>C</a:t>
            </a:r>
            <a:r>
              <a:rPr lang="en-US" sz="3600" baseline="-25000" dirty="0"/>
              <a:t>t</a:t>
            </a:r>
          </a:p>
        </p:txBody>
      </p:sp>
      <p:sp>
        <p:nvSpPr>
          <p:cNvPr id="57" name="Rectangle 56"/>
          <p:cNvSpPr/>
          <p:nvPr/>
        </p:nvSpPr>
        <p:spPr>
          <a:xfrm>
            <a:off x="8342181" y="3804702"/>
            <a:ext cx="449705" cy="419725"/>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sym typeface="Symbol" panose="05050102010706020507" pitchFamily="18" charset="2"/>
              </a:rPr>
              <a:t></a:t>
            </a:r>
            <a:r>
              <a:rPr lang="en-US" sz="2400" dirty="0">
                <a:solidFill>
                  <a:schemeClr val="tx1"/>
                </a:solidFill>
                <a:latin typeface="Matura MT Script Capitals" panose="03020802060602070202" pitchFamily="66" charset="0"/>
                <a:sym typeface="Symbol" panose="05050102010706020507" pitchFamily="18" charset="2"/>
              </a:rPr>
              <a:t> </a:t>
            </a:r>
            <a:endParaRPr lang="en-US" dirty="0">
              <a:solidFill>
                <a:schemeClr val="tx1"/>
              </a:solidFill>
            </a:endParaRPr>
          </a:p>
        </p:txBody>
      </p:sp>
      <p:cxnSp>
        <p:nvCxnSpPr>
          <p:cNvPr id="58" name="Straight Arrow Connector 57"/>
          <p:cNvCxnSpPr/>
          <p:nvPr/>
        </p:nvCxnSpPr>
        <p:spPr>
          <a:xfrm flipV="1">
            <a:off x="8579526" y="4224427"/>
            <a:ext cx="17488" cy="113925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9" name="Rectangle 58"/>
          <p:cNvSpPr/>
          <p:nvPr/>
        </p:nvSpPr>
        <p:spPr>
          <a:xfrm>
            <a:off x="7689160" y="4470887"/>
            <a:ext cx="878959" cy="646331"/>
          </a:xfrm>
          <a:prstGeom prst="rect">
            <a:avLst/>
          </a:prstGeom>
        </p:spPr>
        <p:txBody>
          <a:bodyPr wrap="none">
            <a:spAutoFit/>
          </a:bodyPr>
          <a:lstStyle/>
          <a:p>
            <a:r>
              <a:rPr lang="en-US" sz="3600" dirty="0"/>
              <a:t>Wo</a:t>
            </a:r>
            <a:endParaRPr lang="en-US" sz="3600" baseline="-25000" dirty="0"/>
          </a:p>
        </p:txBody>
      </p:sp>
      <p:cxnSp>
        <p:nvCxnSpPr>
          <p:cNvPr id="61" name="Straight Arrow Connector 40"/>
          <p:cNvCxnSpPr>
            <a:endCxn id="62" idx="1"/>
          </p:cNvCxnSpPr>
          <p:nvPr/>
        </p:nvCxnSpPr>
        <p:spPr>
          <a:xfrm rot="5400000" flipH="1" flipV="1">
            <a:off x="8435170" y="2979162"/>
            <a:ext cx="890576" cy="707322"/>
          </a:xfrm>
          <a:prstGeom prst="curved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2" name="TextBox 61"/>
          <p:cNvSpPr txBox="1"/>
          <p:nvPr/>
        </p:nvSpPr>
        <p:spPr>
          <a:xfrm>
            <a:off x="9234119" y="2625925"/>
            <a:ext cx="449705" cy="523220"/>
          </a:xfrm>
          <a:prstGeom prst="rect">
            <a:avLst/>
          </a:prstGeom>
          <a:solidFill>
            <a:srgbClr val="FFC000"/>
          </a:solidFill>
        </p:spPr>
        <p:txBody>
          <a:bodyPr wrap="square" rtlCol="0">
            <a:spAutoFit/>
          </a:bodyPr>
          <a:lstStyle/>
          <a:p>
            <a:r>
              <a:rPr lang="en-US" sz="2800" dirty="0">
                <a:sym typeface="Symbol" panose="05050102010706020507" pitchFamily="18" charset="2"/>
              </a:rPr>
              <a:t></a:t>
            </a:r>
            <a:endParaRPr lang="en-US" sz="3600" dirty="0"/>
          </a:p>
        </p:txBody>
      </p:sp>
      <p:sp>
        <p:nvSpPr>
          <p:cNvPr id="63" name="TextBox 62"/>
          <p:cNvSpPr txBox="1"/>
          <p:nvPr/>
        </p:nvSpPr>
        <p:spPr>
          <a:xfrm>
            <a:off x="8179203" y="2777557"/>
            <a:ext cx="542136" cy="646331"/>
          </a:xfrm>
          <a:prstGeom prst="rect">
            <a:avLst/>
          </a:prstGeom>
          <a:noFill/>
        </p:spPr>
        <p:txBody>
          <a:bodyPr wrap="none" rtlCol="0">
            <a:spAutoFit/>
          </a:bodyPr>
          <a:lstStyle/>
          <a:p>
            <a:r>
              <a:rPr lang="en-US" sz="3600" dirty="0"/>
              <a:t>o</a:t>
            </a:r>
            <a:r>
              <a:rPr lang="en-US" sz="3600" baseline="-25000" dirty="0"/>
              <a:t>t</a:t>
            </a:r>
          </a:p>
        </p:txBody>
      </p:sp>
      <p:sp>
        <p:nvSpPr>
          <p:cNvPr id="64" name="Rectangle 63"/>
          <p:cNvSpPr/>
          <p:nvPr/>
        </p:nvSpPr>
        <p:spPr>
          <a:xfrm>
            <a:off x="9073131" y="1616108"/>
            <a:ext cx="771679" cy="419725"/>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a:solidFill>
                  <a:schemeClr val="tx1"/>
                </a:solidFill>
                <a:sym typeface="Symbol" panose="05050102010706020507" pitchFamily="18" charset="2"/>
              </a:rPr>
              <a:t>tanh</a:t>
            </a:r>
            <a:r>
              <a:rPr lang="en-US" sz="2400" dirty="0">
                <a:solidFill>
                  <a:schemeClr val="tx1"/>
                </a:solidFill>
                <a:latin typeface="Matura MT Script Capitals" panose="03020802060602070202" pitchFamily="66" charset="0"/>
                <a:sym typeface="Symbol" panose="05050102010706020507" pitchFamily="18" charset="2"/>
              </a:rPr>
              <a:t> </a:t>
            </a:r>
            <a:endParaRPr lang="en-US" dirty="0">
              <a:solidFill>
                <a:schemeClr val="tx1"/>
              </a:solidFill>
            </a:endParaRPr>
          </a:p>
        </p:txBody>
      </p:sp>
      <p:cxnSp>
        <p:nvCxnSpPr>
          <p:cNvPr id="65" name="Straight Arrow Connector 64"/>
          <p:cNvCxnSpPr>
            <a:endCxn id="64" idx="0"/>
          </p:cNvCxnSpPr>
          <p:nvPr/>
        </p:nvCxnSpPr>
        <p:spPr>
          <a:xfrm>
            <a:off x="9456073" y="972738"/>
            <a:ext cx="2898" cy="64337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p:nvPr/>
        </p:nvCxnSpPr>
        <p:spPr>
          <a:xfrm>
            <a:off x="9453175" y="2023094"/>
            <a:ext cx="2898" cy="64337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flipV="1">
            <a:off x="9444241" y="5336499"/>
            <a:ext cx="1415580" cy="2497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3" name="TextBox 72"/>
          <p:cNvSpPr txBox="1"/>
          <p:nvPr/>
        </p:nvSpPr>
        <p:spPr>
          <a:xfrm>
            <a:off x="10903771" y="4929078"/>
            <a:ext cx="518091" cy="646331"/>
          </a:xfrm>
          <a:prstGeom prst="rect">
            <a:avLst/>
          </a:prstGeom>
          <a:noFill/>
        </p:spPr>
        <p:txBody>
          <a:bodyPr wrap="none" rtlCol="0">
            <a:spAutoFit/>
          </a:bodyPr>
          <a:lstStyle/>
          <a:p>
            <a:r>
              <a:rPr lang="en-US" sz="3600" dirty="0"/>
              <a:t>h</a:t>
            </a:r>
            <a:r>
              <a:rPr lang="en-US" sz="3600" baseline="-25000" dirty="0"/>
              <a:t>t</a:t>
            </a:r>
          </a:p>
        </p:txBody>
      </p:sp>
      <p:sp>
        <p:nvSpPr>
          <p:cNvPr id="74" name="TextBox 73"/>
          <p:cNvSpPr txBox="1"/>
          <p:nvPr/>
        </p:nvSpPr>
        <p:spPr>
          <a:xfrm>
            <a:off x="1991047" y="6141812"/>
            <a:ext cx="518091" cy="646331"/>
          </a:xfrm>
          <a:prstGeom prst="rect">
            <a:avLst/>
          </a:prstGeom>
          <a:noFill/>
        </p:spPr>
        <p:txBody>
          <a:bodyPr wrap="none" rtlCol="0">
            <a:spAutoFit/>
          </a:bodyPr>
          <a:lstStyle/>
          <a:p>
            <a:r>
              <a:rPr lang="en-US" sz="3600" dirty="0"/>
              <a:t>x</a:t>
            </a:r>
            <a:r>
              <a:rPr lang="en-US" sz="3600" baseline="-25000" dirty="0"/>
              <a:t>t</a:t>
            </a:r>
          </a:p>
        </p:txBody>
      </p:sp>
      <p:cxnSp>
        <p:nvCxnSpPr>
          <p:cNvPr id="80" name="Straight Arrow Connector 79"/>
          <p:cNvCxnSpPr/>
          <p:nvPr/>
        </p:nvCxnSpPr>
        <p:spPr>
          <a:xfrm flipH="1">
            <a:off x="9436822" y="3134741"/>
            <a:ext cx="7419" cy="222673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Rectangle 1"/>
          <p:cNvSpPr/>
          <p:nvPr/>
        </p:nvSpPr>
        <p:spPr>
          <a:xfrm>
            <a:off x="4504765" y="555086"/>
            <a:ext cx="5634317" cy="5388514"/>
          </a:xfrm>
          <a:prstGeom prst="rect">
            <a:avLst/>
          </a:prstGeom>
          <a:solidFill>
            <a:schemeClr val="bg1">
              <a:alpha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AC1AD152-36EA-734B-9C7B-CEEF96D1E8D7}"/>
              </a:ext>
            </a:extLst>
          </p:cNvPr>
          <p:cNvSpPr txBox="1"/>
          <p:nvPr/>
        </p:nvSpPr>
        <p:spPr>
          <a:xfrm>
            <a:off x="1503972" y="2819072"/>
            <a:ext cx="1656621" cy="1323439"/>
          </a:xfrm>
          <a:prstGeom prst="rect">
            <a:avLst/>
          </a:prstGeom>
          <a:solidFill>
            <a:schemeClr val="tx2">
              <a:lumMod val="25000"/>
              <a:lumOff val="75000"/>
            </a:schemeClr>
          </a:solidFill>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4000" dirty="0">
                <a:solidFill>
                  <a:schemeClr val="tx1"/>
                </a:solidFill>
              </a:rPr>
              <a:t>Forget gate</a:t>
            </a:r>
          </a:p>
        </p:txBody>
      </p:sp>
    </p:spTree>
    <p:extLst>
      <p:ext uri="{BB962C8B-B14F-4D97-AF65-F5344CB8AC3E}">
        <p14:creationId xmlns:p14="http://schemas.microsoft.com/office/powerpoint/2010/main" val="828181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408638" y="269824"/>
            <a:ext cx="8407234" cy="6079448"/>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 name="Straight Arrow Connector 5"/>
          <p:cNvCxnSpPr/>
          <p:nvPr/>
        </p:nvCxnSpPr>
        <p:spPr>
          <a:xfrm flipV="1">
            <a:off x="2408638" y="1004341"/>
            <a:ext cx="8407234" cy="412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1648918" y="5321508"/>
            <a:ext cx="6939352" cy="3343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1080545" y="5136842"/>
            <a:ext cx="771365" cy="646331"/>
          </a:xfrm>
          <a:prstGeom prst="rect">
            <a:avLst/>
          </a:prstGeom>
          <a:noFill/>
        </p:spPr>
        <p:txBody>
          <a:bodyPr wrap="none" rtlCol="0">
            <a:spAutoFit/>
          </a:bodyPr>
          <a:lstStyle/>
          <a:p>
            <a:r>
              <a:rPr lang="en-US" sz="3600" dirty="0"/>
              <a:t>h</a:t>
            </a:r>
            <a:r>
              <a:rPr lang="en-US" sz="3600" baseline="-25000" dirty="0"/>
              <a:t>t-1</a:t>
            </a:r>
          </a:p>
        </p:txBody>
      </p:sp>
      <p:sp>
        <p:nvSpPr>
          <p:cNvPr id="15" name="Rectangle 14"/>
          <p:cNvSpPr/>
          <p:nvPr/>
        </p:nvSpPr>
        <p:spPr>
          <a:xfrm>
            <a:off x="3569929" y="3785933"/>
            <a:ext cx="449705" cy="419725"/>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sym typeface="Symbol" panose="05050102010706020507" pitchFamily="18" charset="2"/>
              </a:rPr>
              <a:t></a:t>
            </a:r>
            <a:r>
              <a:rPr lang="en-US" sz="2400" dirty="0">
                <a:solidFill>
                  <a:schemeClr val="tx1"/>
                </a:solidFill>
                <a:latin typeface="Matura MT Script Capitals" panose="03020802060602070202" pitchFamily="66" charset="0"/>
                <a:sym typeface="Symbol" panose="05050102010706020507" pitchFamily="18" charset="2"/>
              </a:rPr>
              <a:t> </a:t>
            </a:r>
            <a:endParaRPr lang="en-US" dirty="0">
              <a:solidFill>
                <a:schemeClr val="tx1"/>
              </a:solidFill>
            </a:endParaRPr>
          </a:p>
        </p:txBody>
      </p:sp>
      <p:cxnSp>
        <p:nvCxnSpPr>
          <p:cNvPr id="17" name="Straight Arrow Connector 16"/>
          <p:cNvCxnSpPr/>
          <p:nvPr/>
        </p:nvCxnSpPr>
        <p:spPr>
          <a:xfrm flipV="1">
            <a:off x="2758189" y="5336499"/>
            <a:ext cx="0" cy="124418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V="1">
            <a:off x="3807274" y="4205658"/>
            <a:ext cx="17488" cy="113925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3569929" y="751142"/>
            <a:ext cx="449705" cy="523220"/>
          </a:xfrm>
          <a:prstGeom prst="rect">
            <a:avLst/>
          </a:prstGeom>
          <a:solidFill>
            <a:srgbClr val="FFC000"/>
          </a:solidFill>
        </p:spPr>
        <p:txBody>
          <a:bodyPr wrap="square" rtlCol="0">
            <a:spAutoFit/>
          </a:bodyPr>
          <a:lstStyle/>
          <a:p>
            <a:r>
              <a:rPr lang="en-US" sz="2800" dirty="0">
                <a:sym typeface="Symbol" panose="05050102010706020507" pitchFamily="18" charset="2"/>
              </a:rPr>
              <a:t></a:t>
            </a:r>
            <a:endParaRPr lang="en-US" sz="3600" dirty="0"/>
          </a:p>
        </p:txBody>
      </p:sp>
      <p:cxnSp>
        <p:nvCxnSpPr>
          <p:cNvPr id="22" name="Straight Arrow Connector 21"/>
          <p:cNvCxnSpPr>
            <a:stCxn id="15" idx="0"/>
          </p:cNvCxnSpPr>
          <p:nvPr/>
        </p:nvCxnSpPr>
        <p:spPr>
          <a:xfrm flipH="1" flipV="1">
            <a:off x="3786038" y="1259371"/>
            <a:ext cx="8744" cy="252656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Rectangle 23"/>
          <p:cNvSpPr/>
          <p:nvPr/>
        </p:nvSpPr>
        <p:spPr>
          <a:xfrm>
            <a:off x="3054714" y="4390633"/>
            <a:ext cx="742511" cy="646331"/>
          </a:xfrm>
          <a:prstGeom prst="rect">
            <a:avLst/>
          </a:prstGeom>
        </p:spPr>
        <p:txBody>
          <a:bodyPr wrap="none">
            <a:spAutoFit/>
          </a:bodyPr>
          <a:lstStyle/>
          <a:p>
            <a:r>
              <a:rPr lang="en-US" sz="3600" dirty="0"/>
              <a:t>W</a:t>
            </a:r>
            <a:r>
              <a:rPr lang="en-US" sz="3600" baseline="-25000" dirty="0"/>
              <a:t>f</a:t>
            </a:r>
          </a:p>
        </p:txBody>
      </p:sp>
      <p:sp>
        <p:nvSpPr>
          <p:cNvPr id="25" name="TextBox 24"/>
          <p:cNvSpPr txBox="1"/>
          <p:nvPr/>
        </p:nvSpPr>
        <p:spPr>
          <a:xfrm>
            <a:off x="3252637" y="2577471"/>
            <a:ext cx="402674" cy="646331"/>
          </a:xfrm>
          <a:prstGeom prst="rect">
            <a:avLst/>
          </a:prstGeom>
          <a:noFill/>
        </p:spPr>
        <p:txBody>
          <a:bodyPr wrap="none" rtlCol="0">
            <a:spAutoFit/>
          </a:bodyPr>
          <a:lstStyle/>
          <a:p>
            <a:r>
              <a:rPr lang="en-US" sz="3600" dirty="0"/>
              <a:t>f</a:t>
            </a:r>
            <a:r>
              <a:rPr lang="en-US" sz="3600" baseline="-25000" dirty="0"/>
              <a:t>t</a:t>
            </a:r>
          </a:p>
        </p:txBody>
      </p:sp>
      <p:sp>
        <p:nvSpPr>
          <p:cNvPr id="26" name="Rectangle 25"/>
          <p:cNvSpPr/>
          <p:nvPr/>
        </p:nvSpPr>
        <p:spPr>
          <a:xfrm>
            <a:off x="5271138" y="3723533"/>
            <a:ext cx="449705" cy="419725"/>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sym typeface="Symbol" panose="05050102010706020507" pitchFamily="18" charset="2"/>
              </a:rPr>
              <a:t></a:t>
            </a:r>
            <a:r>
              <a:rPr lang="en-US" sz="2400" dirty="0">
                <a:solidFill>
                  <a:schemeClr val="tx1"/>
                </a:solidFill>
                <a:latin typeface="Matura MT Script Capitals" panose="03020802060602070202" pitchFamily="66" charset="0"/>
                <a:sym typeface="Symbol" panose="05050102010706020507" pitchFamily="18" charset="2"/>
              </a:rPr>
              <a:t> </a:t>
            </a:r>
            <a:endParaRPr lang="en-US" dirty="0">
              <a:solidFill>
                <a:schemeClr val="tx1"/>
              </a:solidFill>
            </a:endParaRPr>
          </a:p>
        </p:txBody>
      </p:sp>
      <p:cxnSp>
        <p:nvCxnSpPr>
          <p:cNvPr id="27" name="Straight Arrow Connector 26"/>
          <p:cNvCxnSpPr/>
          <p:nvPr/>
        </p:nvCxnSpPr>
        <p:spPr>
          <a:xfrm flipV="1">
            <a:off x="5508483" y="4143259"/>
            <a:ext cx="17488" cy="121821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Rectangle 27"/>
          <p:cNvSpPr/>
          <p:nvPr/>
        </p:nvSpPr>
        <p:spPr>
          <a:xfrm>
            <a:off x="4681369" y="4437253"/>
            <a:ext cx="766557" cy="646331"/>
          </a:xfrm>
          <a:prstGeom prst="rect">
            <a:avLst/>
          </a:prstGeom>
        </p:spPr>
        <p:txBody>
          <a:bodyPr wrap="none">
            <a:spAutoFit/>
          </a:bodyPr>
          <a:lstStyle/>
          <a:p>
            <a:r>
              <a:rPr lang="en-US" sz="3600" dirty="0"/>
              <a:t>Wi</a:t>
            </a:r>
            <a:endParaRPr lang="en-US" sz="3600" baseline="-25000" dirty="0"/>
          </a:p>
        </p:txBody>
      </p:sp>
      <p:sp>
        <p:nvSpPr>
          <p:cNvPr id="37" name="Rectangle 36"/>
          <p:cNvSpPr/>
          <p:nvPr/>
        </p:nvSpPr>
        <p:spPr>
          <a:xfrm>
            <a:off x="6037043" y="3740873"/>
            <a:ext cx="771679" cy="419725"/>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a:solidFill>
                  <a:schemeClr val="tx1"/>
                </a:solidFill>
                <a:sym typeface="Symbol" panose="05050102010706020507" pitchFamily="18" charset="2"/>
              </a:rPr>
              <a:t>tanh</a:t>
            </a:r>
            <a:r>
              <a:rPr lang="en-US" sz="2400" dirty="0">
                <a:solidFill>
                  <a:schemeClr val="tx1"/>
                </a:solidFill>
                <a:latin typeface="Matura MT Script Capitals" panose="03020802060602070202" pitchFamily="66" charset="0"/>
                <a:sym typeface="Symbol" panose="05050102010706020507" pitchFamily="18" charset="2"/>
              </a:rPr>
              <a:t> </a:t>
            </a:r>
            <a:endParaRPr lang="en-US" dirty="0">
              <a:solidFill>
                <a:schemeClr val="tx1"/>
              </a:solidFill>
            </a:endParaRPr>
          </a:p>
        </p:txBody>
      </p:sp>
      <p:cxnSp>
        <p:nvCxnSpPr>
          <p:cNvPr id="38" name="Straight Arrow Connector 37"/>
          <p:cNvCxnSpPr/>
          <p:nvPr/>
        </p:nvCxnSpPr>
        <p:spPr>
          <a:xfrm flipV="1">
            <a:off x="6394238" y="4185574"/>
            <a:ext cx="18608" cy="117590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p:cNvSpPr/>
          <p:nvPr/>
        </p:nvSpPr>
        <p:spPr>
          <a:xfrm>
            <a:off x="6455921" y="4452118"/>
            <a:ext cx="800219" cy="646331"/>
          </a:xfrm>
          <a:prstGeom prst="rect">
            <a:avLst/>
          </a:prstGeom>
        </p:spPr>
        <p:txBody>
          <a:bodyPr wrap="none">
            <a:spAutoFit/>
          </a:bodyPr>
          <a:lstStyle/>
          <a:p>
            <a:r>
              <a:rPr lang="en-US" sz="3600" dirty="0"/>
              <a:t>W</a:t>
            </a:r>
            <a:r>
              <a:rPr lang="en-US" sz="3600" baseline="-25000" dirty="0"/>
              <a:t>c</a:t>
            </a:r>
          </a:p>
        </p:txBody>
      </p:sp>
      <p:cxnSp>
        <p:nvCxnSpPr>
          <p:cNvPr id="40" name="Straight Arrow Connector 39"/>
          <p:cNvCxnSpPr/>
          <p:nvPr/>
        </p:nvCxnSpPr>
        <p:spPr>
          <a:xfrm flipH="1" flipV="1">
            <a:off x="6422882" y="3061420"/>
            <a:ext cx="2376" cy="67945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a:endCxn id="44" idx="1"/>
          </p:cNvCxnSpPr>
          <p:nvPr/>
        </p:nvCxnSpPr>
        <p:spPr>
          <a:xfrm rot="5400000" flipH="1" flipV="1">
            <a:off x="5416856" y="2916948"/>
            <a:ext cx="890576" cy="707322"/>
          </a:xfrm>
          <a:prstGeom prst="curved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6215805" y="2563711"/>
            <a:ext cx="449705" cy="523220"/>
          </a:xfrm>
          <a:prstGeom prst="rect">
            <a:avLst/>
          </a:prstGeom>
          <a:solidFill>
            <a:srgbClr val="FFC000"/>
          </a:solidFill>
        </p:spPr>
        <p:txBody>
          <a:bodyPr wrap="square" rtlCol="0">
            <a:spAutoFit/>
          </a:bodyPr>
          <a:lstStyle/>
          <a:p>
            <a:r>
              <a:rPr lang="en-US" sz="2800" dirty="0">
                <a:sym typeface="Symbol" panose="05050102010706020507" pitchFamily="18" charset="2"/>
              </a:rPr>
              <a:t></a:t>
            </a:r>
            <a:endParaRPr lang="en-US" sz="3600" dirty="0"/>
          </a:p>
        </p:txBody>
      </p:sp>
      <p:sp>
        <p:nvSpPr>
          <p:cNvPr id="48" name="TextBox 47"/>
          <p:cNvSpPr txBox="1"/>
          <p:nvPr/>
        </p:nvSpPr>
        <p:spPr>
          <a:xfrm>
            <a:off x="6215805" y="716067"/>
            <a:ext cx="449705" cy="523220"/>
          </a:xfrm>
          <a:prstGeom prst="rect">
            <a:avLst/>
          </a:prstGeom>
          <a:solidFill>
            <a:srgbClr val="FFC000"/>
          </a:solidFill>
        </p:spPr>
        <p:txBody>
          <a:bodyPr wrap="square" rtlCol="0">
            <a:spAutoFit/>
          </a:bodyPr>
          <a:lstStyle/>
          <a:p>
            <a:r>
              <a:rPr lang="en-US" sz="2800" dirty="0">
                <a:sym typeface="Symbol" panose="05050102010706020507" pitchFamily="18" charset="2"/>
              </a:rPr>
              <a:t></a:t>
            </a:r>
            <a:endParaRPr lang="en-US" sz="2800" dirty="0"/>
          </a:p>
        </p:txBody>
      </p:sp>
      <p:cxnSp>
        <p:nvCxnSpPr>
          <p:cNvPr id="49" name="Straight Arrow Connector 48"/>
          <p:cNvCxnSpPr>
            <a:stCxn id="44" idx="0"/>
          </p:cNvCxnSpPr>
          <p:nvPr/>
        </p:nvCxnSpPr>
        <p:spPr>
          <a:xfrm flipH="1" flipV="1">
            <a:off x="6422882" y="1189744"/>
            <a:ext cx="17776" cy="137396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TextBox 50"/>
          <p:cNvSpPr txBox="1"/>
          <p:nvPr/>
        </p:nvSpPr>
        <p:spPr>
          <a:xfrm>
            <a:off x="5160889" y="2715343"/>
            <a:ext cx="388248" cy="646331"/>
          </a:xfrm>
          <a:prstGeom prst="rect">
            <a:avLst/>
          </a:prstGeom>
          <a:noFill/>
        </p:spPr>
        <p:txBody>
          <a:bodyPr wrap="none" rtlCol="0">
            <a:spAutoFit/>
          </a:bodyPr>
          <a:lstStyle/>
          <a:p>
            <a:r>
              <a:rPr lang="en-US" sz="3600" dirty="0"/>
              <a:t>i</a:t>
            </a:r>
            <a:r>
              <a:rPr lang="en-US" sz="3600" baseline="-25000" dirty="0"/>
              <a:t>t</a:t>
            </a:r>
          </a:p>
        </p:txBody>
      </p:sp>
      <mc:AlternateContent xmlns:mc="http://schemas.openxmlformats.org/markup-compatibility/2006" xmlns:a14="http://schemas.microsoft.com/office/drawing/2010/main">
        <mc:Choice Requires="a14">
          <p:sp>
            <p:nvSpPr>
              <p:cNvPr id="52" name="TextBox 51"/>
              <p:cNvSpPr txBox="1"/>
              <p:nvPr/>
            </p:nvSpPr>
            <p:spPr>
              <a:xfrm>
                <a:off x="6495061" y="3090922"/>
                <a:ext cx="695575" cy="66383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3600" i="1" smtClean="0">
                              <a:latin typeface="Cambria Math" panose="02040503050406030204" pitchFamily="18" charset="0"/>
                            </a:rPr>
                          </m:ctrlPr>
                        </m:accPr>
                        <m:e>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𝐶</m:t>
                              </m:r>
                            </m:e>
                            <m:sub>
                              <m:r>
                                <a:rPr lang="en-US" sz="3600" b="0" i="1" smtClean="0">
                                  <a:latin typeface="Cambria Math" panose="02040503050406030204" pitchFamily="18" charset="0"/>
                                </a:rPr>
                                <m:t>𝑡</m:t>
                              </m:r>
                            </m:sub>
                          </m:sSub>
                        </m:e>
                      </m:acc>
                    </m:oMath>
                  </m:oMathPara>
                </a14:m>
                <a:endParaRPr lang="en-US" sz="3600" baseline="-25000" dirty="0"/>
              </a:p>
            </p:txBody>
          </p:sp>
        </mc:Choice>
        <mc:Fallback xmlns="">
          <p:sp>
            <p:nvSpPr>
              <p:cNvPr id="52" name="TextBox 51"/>
              <p:cNvSpPr txBox="1">
                <a:spLocks noRot="1" noChangeAspect="1" noMove="1" noResize="1" noEditPoints="1" noAdjustHandles="1" noChangeArrowheads="1" noChangeShapeType="1" noTextEdit="1"/>
              </p:cNvSpPr>
              <p:nvPr/>
            </p:nvSpPr>
            <p:spPr>
              <a:xfrm>
                <a:off x="6495061" y="3090922"/>
                <a:ext cx="695575" cy="663836"/>
              </a:xfrm>
              <a:prstGeom prst="rect">
                <a:avLst/>
              </a:prstGeom>
              <a:blipFill rotWithShape="0">
                <a:blip r:embed="rId2"/>
                <a:stretch>
                  <a:fillRect/>
                </a:stretch>
              </a:blipFill>
            </p:spPr>
            <p:txBody>
              <a:bodyPr/>
              <a:lstStyle/>
              <a:p>
                <a:r>
                  <a:rPr lang="en-US">
                    <a:noFill/>
                  </a:rPr>
                  <a:t> </a:t>
                </a:r>
              </a:p>
            </p:txBody>
          </p:sp>
        </mc:Fallback>
      </mc:AlternateContent>
      <p:sp>
        <p:nvSpPr>
          <p:cNvPr id="55" name="TextBox 54"/>
          <p:cNvSpPr txBox="1"/>
          <p:nvPr/>
        </p:nvSpPr>
        <p:spPr>
          <a:xfrm>
            <a:off x="1602246" y="600056"/>
            <a:ext cx="867545" cy="646331"/>
          </a:xfrm>
          <a:prstGeom prst="rect">
            <a:avLst/>
          </a:prstGeom>
          <a:noFill/>
        </p:spPr>
        <p:txBody>
          <a:bodyPr wrap="none" rtlCol="0">
            <a:spAutoFit/>
          </a:bodyPr>
          <a:lstStyle/>
          <a:p>
            <a:r>
              <a:rPr lang="en-US" sz="3600" dirty="0"/>
              <a:t>C</a:t>
            </a:r>
            <a:r>
              <a:rPr lang="en-US" sz="3600" baseline="-25000" dirty="0"/>
              <a:t>t-1</a:t>
            </a:r>
          </a:p>
        </p:txBody>
      </p:sp>
      <p:sp>
        <p:nvSpPr>
          <p:cNvPr id="56" name="TextBox 55"/>
          <p:cNvSpPr txBox="1"/>
          <p:nvPr/>
        </p:nvSpPr>
        <p:spPr>
          <a:xfrm>
            <a:off x="10903771" y="555086"/>
            <a:ext cx="614271" cy="646331"/>
          </a:xfrm>
          <a:prstGeom prst="rect">
            <a:avLst/>
          </a:prstGeom>
          <a:noFill/>
        </p:spPr>
        <p:txBody>
          <a:bodyPr wrap="none" rtlCol="0">
            <a:spAutoFit/>
          </a:bodyPr>
          <a:lstStyle/>
          <a:p>
            <a:r>
              <a:rPr lang="en-US" sz="3600" dirty="0"/>
              <a:t>C</a:t>
            </a:r>
            <a:r>
              <a:rPr lang="en-US" sz="3600" baseline="-25000" dirty="0"/>
              <a:t>t</a:t>
            </a:r>
          </a:p>
        </p:txBody>
      </p:sp>
      <p:sp>
        <p:nvSpPr>
          <p:cNvPr id="57" name="Rectangle 56"/>
          <p:cNvSpPr/>
          <p:nvPr/>
        </p:nvSpPr>
        <p:spPr>
          <a:xfrm>
            <a:off x="8342181" y="3804702"/>
            <a:ext cx="449705" cy="419725"/>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sym typeface="Symbol" panose="05050102010706020507" pitchFamily="18" charset="2"/>
              </a:rPr>
              <a:t></a:t>
            </a:r>
            <a:r>
              <a:rPr lang="en-US" sz="2400" dirty="0">
                <a:solidFill>
                  <a:schemeClr val="tx1"/>
                </a:solidFill>
                <a:latin typeface="Matura MT Script Capitals" panose="03020802060602070202" pitchFamily="66" charset="0"/>
                <a:sym typeface="Symbol" panose="05050102010706020507" pitchFamily="18" charset="2"/>
              </a:rPr>
              <a:t> </a:t>
            </a:r>
            <a:endParaRPr lang="en-US" dirty="0">
              <a:solidFill>
                <a:schemeClr val="tx1"/>
              </a:solidFill>
            </a:endParaRPr>
          </a:p>
        </p:txBody>
      </p:sp>
      <p:cxnSp>
        <p:nvCxnSpPr>
          <p:cNvPr id="58" name="Straight Arrow Connector 57"/>
          <p:cNvCxnSpPr/>
          <p:nvPr/>
        </p:nvCxnSpPr>
        <p:spPr>
          <a:xfrm flipV="1">
            <a:off x="8579526" y="4224427"/>
            <a:ext cx="17488" cy="113925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9" name="Rectangle 58"/>
          <p:cNvSpPr/>
          <p:nvPr/>
        </p:nvSpPr>
        <p:spPr>
          <a:xfrm>
            <a:off x="7689160" y="4470887"/>
            <a:ext cx="878959" cy="646331"/>
          </a:xfrm>
          <a:prstGeom prst="rect">
            <a:avLst/>
          </a:prstGeom>
        </p:spPr>
        <p:txBody>
          <a:bodyPr wrap="none">
            <a:spAutoFit/>
          </a:bodyPr>
          <a:lstStyle/>
          <a:p>
            <a:r>
              <a:rPr lang="en-US" sz="3600" dirty="0"/>
              <a:t>Wo</a:t>
            </a:r>
            <a:endParaRPr lang="en-US" sz="3600" baseline="-25000" dirty="0"/>
          </a:p>
        </p:txBody>
      </p:sp>
      <p:cxnSp>
        <p:nvCxnSpPr>
          <p:cNvPr id="61" name="Straight Arrow Connector 40"/>
          <p:cNvCxnSpPr>
            <a:endCxn id="62" idx="1"/>
          </p:cNvCxnSpPr>
          <p:nvPr/>
        </p:nvCxnSpPr>
        <p:spPr>
          <a:xfrm rot="5400000" flipH="1" flipV="1">
            <a:off x="8435170" y="2979162"/>
            <a:ext cx="890576" cy="707322"/>
          </a:xfrm>
          <a:prstGeom prst="curved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2" name="TextBox 61"/>
          <p:cNvSpPr txBox="1"/>
          <p:nvPr/>
        </p:nvSpPr>
        <p:spPr>
          <a:xfrm>
            <a:off x="9234119" y="2625925"/>
            <a:ext cx="449705" cy="523220"/>
          </a:xfrm>
          <a:prstGeom prst="rect">
            <a:avLst/>
          </a:prstGeom>
          <a:solidFill>
            <a:srgbClr val="FFC000"/>
          </a:solidFill>
        </p:spPr>
        <p:txBody>
          <a:bodyPr wrap="square" rtlCol="0">
            <a:spAutoFit/>
          </a:bodyPr>
          <a:lstStyle/>
          <a:p>
            <a:r>
              <a:rPr lang="en-US" sz="2800" dirty="0">
                <a:sym typeface="Symbol" panose="05050102010706020507" pitchFamily="18" charset="2"/>
              </a:rPr>
              <a:t></a:t>
            </a:r>
            <a:endParaRPr lang="en-US" sz="3600" dirty="0"/>
          </a:p>
        </p:txBody>
      </p:sp>
      <p:sp>
        <p:nvSpPr>
          <p:cNvPr id="63" name="TextBox 62"/>
          <p:cNvSpPr txBox="1"/>
          <p:nvPr/>
        </p:nvSpPr>
        <p:spPr>
          <a:xfrm>
            <a:off x="8179203" y="2777557"/>
            <a:ext cx="542136" cy="646331"/>
          </a:xfrm>
          <a:prstGeom prst="rect">
            <a:avLst/>
          </a:prstGeom>
          <a:noFill/>
        </p:spPr>
        <p:txBody>
          <a:bodyPr wrap="none" rtlCol="0">
            <a:spAutoFit/>
          </a:bodyPr>
          <a:lstStyle/>
          <a:p>
            <a:r>
              <a:rPr lang="en-US" sz="3600" dirty="0"/>
              <a:t>o</a:t>
            </a:r>
            <a:r>
              <a:rPr lang="en-US" sz="3600" baseline="-25000" dirty="0"/>
              <a:t>t</a:t>
            </a:r>
          </a:p>
        </p:txBody>
      </p:sp>
      <p:sp>
        <p:nvSpPr>
          <p:cNvPr id="64" name="Rectangle 63"/>
          <p:cNvSpPr/>
          <p:nvPr/>
        </p:nvSpPr>
        <p:spPr>
          <a:xfrm>
            <a:off x="9073131" y="1616108"/>
            <a:ext cx="771679" cy="419725"/>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a:solidFill>
                  <a:schemeClr val="tx1"/>
                </a:solidFill>
                <a:sym typeface="Symbol" panose="05050102010706020507" pitchFamily="18" charset="2"/>
              </a:rPr>
              <a:t>tanh</a:t>
            </a:r>
            <a:r>
              <a:rPr lang="en-US" sz="2400" dirty="0">
                <a:solidFill>
                  <a:schemeClr val="tx1"/>
                </a:solidFill>
                <a:latin typeface="Matura MT Script Capitals" panose="03020802060602070202" pitchFamily="66" charset="0"/>
                <a:sym typeface="Symbol" panose="05050102010706020507" pitchFamily="18" charset="2"/>
              </a:rPr>
              <a:t> </a:t>
            </a:r>
            <a:endParaRPr lang="en-US" dirty="0">
              <a:solidFill>
                <a:schemeClr val="tx1"/>
              </a:solidFill>
            </a:endParaRPr>
          </a:p>
        </p:txBody>
      </p:sp>
      <p:cxnSp>
        <p:nvCxnSpPr>
          <p:cNvPr id="65" name="Straight Arrow Connector 64"/>
          <p:cNvCxnSpPr>
            <a:endCxn id="64" idx="0"/>
          </p:cNvCxnSpPr>
          <p:nvPr/>
        </p:nvCxnSpPr>
        <p:spPr>
          <a:xfrm>
            <a:off x="9456073" y="972738"/>
            <a:ext cx="2898" cy="64337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p:nvPr/>
        </p:nvCxnSpPr>
        <p:spPr>
          <a:xfrm>
            <a:off x="9453175" y="2023094"/>
            <a:ext cx="2898" cy="64337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flipV="1">
            <a:off x="9444241" y="5336499"/>
            <a:ext cx="1415580" cy="2497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3" name="TextBox 72"/>
          <p:cNvSpPr txBox="1"/>
          <p:nvPr/>
        </p:nvSpPr>
        <p:spPr>
          <a:xfrm>
            <a:off x="10903771" y="4929078"/>
            <a:ext cx="518091" cy="646331"/>
          </a:xfrm>
          <a:prstGeom prst="rect">
            <a:avLst/>
          </a:prstGeom>
          <a:noFill/>
        </p:spPr>
        <p:txBody>
          <a:bodyPr wrap="none" rtlCol="0">
            <a:spAutoFit/>
          </a:bodyPr>
          <a:lstStyle/>
          <a:p>
            <a:r>
              <a:rPr lang="en-US" sz="3600" dirty="0"/>
              <a:t>h</a:t>
            </a:r>
            <a:r>
              <a:rPr lang="en-US" sz="3600" baseline="-25000" dirty="0"/>
              <a:t>t</a:t>
            </a:r>
          </a:p>
        </p:txBody>
      </p:sp>
      <p:sp>
        <p:nvSpPr>
          <p:cNvPr id="74" name="TextBox 73"/>
          <p:cNvSpPr txBox="1"/>
          <p:nvPr/>
        </p:nvSpPr>
        <p:spPr>
          <a:xfrm>
            <a:off x="1991047" y="6141812"/>
            <a:ext cx="518091" cy="646331"/>
          </a:xfrm>
          <a:prstGeom prst="rect">
            <a:avLst/>
          </a:prstGeom>
          <a:noFill/>
        </p:spPr>
        <p:txBody>
          <a:bodyPr wrap="none" rtlCol="0">
            <a:spAutoFit/>
          </a:bodyPr>
          <a:lstStyle/>
          <a:p>
            <a:r>
              <a:rPr lang="en-US" sz="3600" dirty="0"/>
              <a:t>x</a:t>
            </a:r>
            <a:r>
              <a:rPr lang="en-US" sz="3600" baseline="-25000" dirty="0"/>
              <a:t>t</a:t>
            </a:r>
          </a:p>
        </p:txBody>
      </p:sp>
      <p:cxnSp>
        <p:nvCxnSpPr>
          <p:cNvPr id="80" name="Straight Arrow Connector 79"/>
          <p:cNvCxnSpPr/>
          <p:nvPr/>
        </p:nvCxnSpPr>
        <p:spPr>
          <a:xfrm flipH="1">
            <a:off x="9436822" y="3134741"/>
            <a:ext cx="7419" cy="222673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Rectangle 41"/>
          <p:cNvSpPr/>
          <p:nvPr/>
        </p:nvSpPr>
        <p:spPr>
          <a:xfrm>
            <a:off x="2947525" y="381261"/>
            <a:ext cx="1505593" cy="5438922"/>
          </a:xfrm>
          <a:prstGeom prst="rect">
            <a:avLst/>
          </a:prstGeom>
          <a:solidFill>
            <a:schemeClr val="bg1">
              <a:alpha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p:nvSpPr>
        <p:spPr>
          <a:xfrm>
            <a:off x="7689159" y="460878"/>
            <a:ext cx="2702435" cy="5376534"/>
          </a:xfrm>
          <a:prstGeom prst="rect">
            <a:avLst/>
          </a:prstGeom>
          <a:solidFill>
            <a:schemeClr val="bg1">
              <a:alpha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a:extLst>
              <a:ext uri="{FF2B5EF4-FFF2-40B4-BE49-F238E27FC236}">
                <a16:creationId xmlns:a16="http://schemas.microsoft.com/office/drawing/2014/main" id="{6A20FFF4-68FA-0942-925E-4161AF1427CC}"/>
              </a:ext>
            </a:extLst>
          </p:cNvPr>
          <p:cNvSpPr txBox="1"/>
          <p:nvPr/>
        </p:nvSpPr>
        <p:spPr>
          <a:xfrm>
            <a:off x="4487897" y="1622221"/>
            <a:ext cx="1656621" cy="1077218"/>
          </a:xfrm>
          <a:prstGeom prst="rect">
            <a:avLst/>
          </a:prstGeom>
          <a:solidFill>
            <a:schemeClr val="tx2">
              <a:lumMod val="25000"/>
              <a:lumOff val="75000"/>
            </a:schemeClr>
          </a:solidFill>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3200" dirty="0">
                <a:solidFill>
                  <a:schemeClr val="tx1"/>
                </a:solidFill>
              </a:rPr>
              <a:t>Input gate</a:t>
            </a:r>
          </a:p>
        </p:txBody>
      </p:sp>
      <p:sp>
        <p:nvSpPr>
          <p:cNvPr id="46" name="TextBox 45">
            <a:extLst>
              <a:ext uri="{FF2B5EF4-FFF2-40B4-BE49-F238E27FC236}">
                <a16:creationId xmlns:a16="http://schemas.microsoft.com/office/drawing/2014/main" id="{ABBF179B-E9AC-4B42-8CBF-EE30F57100CF}"/>
              </a:ext>
            </a:extLst>
          </p:cNvPr>
          <p:cNvSpPr txBox="1"/>
          <p:nvPr/>
        </p:nvSpPr>
        <p:spPr>
          <a:xfrm>
            <a:off x="7207966" y="3472123"/>
            <a:ext cx="1742637" cy="1077218"/>
          </a:xfrm>
          <a:prstGeom prst="rect">
            <a:avLst/>
          </a:prstGeom>
          <a:solidFill>
            <a:schemeClr val="tx2">
              <a:lumMod val="25000"/>
              <a:lumOff val="75000"/>
            </a:schemeClr>
          </a:solidFill>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3200" dirty="0">
                <a:solidFill>
                  <a:schemeClr val="tx1"/>
                </a:solidFill>
              </a:rPr>
              <a:t>Update gate</a:t>
            </a:r>
          </a:p>
        </p:txBody>
      </p:sp>
    </p:spTree>
    <p:extLst>
      <p:ext uri="{BB962C8B-B14F-4D97-AF65-F5344CB8AC3E}">
        <p14:creationId xmlns:p14="http://schemas.microsoft.com/office/powerpoint/2010/main" val="35778378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408638" y="269824"/>
            <a:ext cx="8407234" cy="6079448"/>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 name="Straight Arrow Connector 5"/>
          <p:cNvCxnSpPr/>
          <p:nvPr/>
        </p:nvCxnSpPr>
        <p:spPr>
          <a:xfrm flipV="1">
            <a:off x="2408638" y="1004341"/>
            <a:ext cx="8407234" cy="412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1648918" y="5321508"/>
            <a:ext cx="6939352" cy="3343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1080545" y="5136842"/>
            <a:ext cx="771365" cy="646331"/>
          </a:xfrm>
          <a:prstGeom prst="rect">
            <a:avLst/>
          </a:prstGeom>
          <a:noFill/>
        </p:spPr>
        <p:txBody>
          <a:bodyPr wrap="none" rtlCol="0">
            <a:spAutoFit/>
          </a:bodyPr>
          <a:lstStyle/>
          <a:p>
            <a:r>
              <a:rPr lang="en-US" sz="3600" dirty="0"/>
              <a:t>h</a:t>
            </a:r>
            <a:r>
              <a:rPr lang="en-US" sz="3600" baseline="-25000" dirty="0"/>
              <a:t>t-1</a:t>
            </a:r>
          </a:p>
        </p:txBody>
      </p:sp>
      <p:sp>
        <p:nvSpPr>
          <p:cNvPr id="15" name="Rectangle 14"/>
          <p:cNvSpPr/>
          <p:nvPr/>
        </p:nvSpPr>
        <p:spPr>
          <a:xfrm>
            <a:off x="3569929" y="3785933"/>
            <a:ext cx="449705" cy="419725"/>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sym typeface="Symbol" panose="05050102010706020507" pitchFamily="18" charset="2"/>
              </a:rPr>
              <a:t></a:t>
            </a:r>
            <a:r>
              <a:rPr lang="en-US" sz="2400" dirty="0">
                <a:solidFill>
                  <a:schemeClr val="tx1"/>
                </a:solidFill>
                <a:latin typeface="Matura MT Script Capitals" panose="03020802060602070202" pitchFamily="66" charset="0"/>
                <a:sym typeface="Symbol" panose="05050102010706020507" pitchFamily="18" charset="2"/>
              </a:rPr>
              <a:t> </a:t>
            </a:r>
            <a:endParaRPr lang="en-US" dirty="0">
              <a:solidFill>
                <a:schemeClr val="tx1"/>
              </a:solidFill>
            </a:endParaRPr>
          </a:p>
        </p:txBody>
      </p:sp>
      <p:cxnSp>
        <p:nvCxnSpPr>
          <p:cNvPr id="17" name="Straight Arrow Connector 16"/>
          <p:cNvCxnSpPr/>
          <p:nvPr/>
        </p:nvCxnSpPr>
        <p:spPr>
          <a:xfrm flipV="1">
            <a:off x="2758189" y="5336499"/>
            <a:ext cx="0" cy="124418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V="1">
            <a:off x="3807274" y="4205658"/>
            <a:ext cx="17488" cy="113925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3569929" y="751142"/>
            <a:ext cx="449705" cy="523220"/>
          </a:xfrm>
          <a:prstGeom prst="rect">
            <a:avLst/>
          </a:prstGeom>
          <a:solidFill>
            <a:srgbClr val="FFC000"/>
          </a:solidFill>
        </p:spPr>
        <p:txBody>
          <a:bodyPr wrap="square" rtlCol="0">
            <a:spAutoFit/>
          </a:bodyPr>
          <a:lstStyle/>
          <a:p>
            <a:r>
              <a:rPr lang="en-US" sz="2800" dirty="0">
                <a:sym typeface="Symbol" panose="05050102010706020507" pitchFamily="18" charset="2"/>
              </a:rPr>
              <a:t></a:t>
            </a:r>
            <a:endParaRPr lang="en-US" sz="3600" dirty="0"/>
          </a:p>
        </p:txBody>
      </p:sp>
      <p:cxnSp>
        <p:nvCxnSpPr>
          <p:cNvPr id="22" name="Straight Arrow Connector 21"/>
          <p:cNvCxnSpPr>
            <a:stCxn id="15" idx="0"/>
          </p:cNvCxnSpPr>
          <p:nvPr/>
        </p:nvCxnSpPr>
        <p:spPr>
          <a:xfrm flipH="1" flipV="1">
            <a:off x="3786038" y="1259371"/>
            <a:ext cx="8744" cy="252656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Rectangle 23"/>
          <p:cNvSpPr/>
          <p:nvPr/>
        </p:nvSpPr>
        <p:spPr>
          <a:xfrm>
            <a:off x="3054714" y="4390633"/>
            <a:ext cx="742511" cy="646331"/>
          </a:xfrm>
          <a:prstGeom prst="rect">
            <a:avLst/>
          </a:prstGeom>
        </p:spPr>
        <p:txBody>
          <a:bodyPr wrap="none">
            <a:spAutoFit/>
          </a:bodyPr>
          <a:lstStyle/>
          <a:p>
            <a:r>
              <a:rPr lang="en-US" sz="3600" dirty="0"/>
              <a:t>W</a:t>
            </a:r>
            <a:r>
              <a:rPr lang="en-US" sz="3600" baseline="-25000" dirty="0"/>
              <a:t>f</a:t>
            </a:r>
          </a:p>
        </p:txBody>
      </p:sp>
      <p:sp>
        <p:nvSpPr>
          <p:cNvPr id="25" name="TextBox 24"/>
          <p:cNvSpPr txBox="1"/>
          <p:nvPr/>
        </p:nvSpPr>
        <p:spPr>
          <a:xfrm>
            <a:off x="3252637" y="2577471"/>
            <a:ext cx="402674" cy="646331"/>
          </a:xfrm>
          <a:prstGeom prst="rect">
            <a:avLst/>
          </a:prstGeom>
          <a:noFill/>
        </p:spPr>
        <p:txBody>
          <a:bodyPr wrap="none" rtlCol="0">
            <a:spAutoFit/>
          </a:bodyPr>
          <a:lstStyle/>
          <a:p>
            <a:r>
              <a:rPr lang="en-US" sz="3600" dirty="0"/>
              <a:t>f</a:t>
            </a:r>
            <a:r>
              <a:rPr lang="en-US" sz="3600" baseline="-25000" dirty="0"/>
              <a:t>t</a:t>
            </a:r>
          </a:p>
        </p:txBody>
      </p:sp>
      <p:sp>
        <p:nvSpPr>
          <p:cNvPr id="26" name="Rectangle 25"/>
          <p:cNvSpPr/>
          <p:nvPr/>
        </p:nvSpPr>
        <p:spPr>
          <a:xfrm>
            <a:off x="5271138" y="3723533"/>
            <a:ext cx="449705" cy="419725"/>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sym typeface="Symbol" panose="05050102010706020507" pitchFamily="18" charset="2"/>
              </a:rPr>
              <a:t></a:t>
            </a:r>
            <a:r>
              <a:rPr lang="en-US" sz="2400" dirty="0">
                <a:solidFill>
                  <a:schemeClr val="tx1"/>
                </a:solidFill>
                <a:latin typeface="Matura MT Script Capitals" panose="03020802060602070202" pitchFamily="66" charset="0"/>
                <a:sym typeface="Symbol" panose="05050102010706020507" pitchFamily="18" charset="2"/>
              </a:rPr>
              <a:t> </a:t>
            </a:r>
            <a:endParaRPr lang="en-US" dirty="0">
              <a:solidFill>
                <a:schemeClr val="tx1"/>
              </a:solidFill>
            </a:endParaRPr>
          </a:p>
        </p:txBody>
      </p:sp>
      <p:cxnSp>
        <p:nvCxnSpPr>
          <p:cNvPr id="27" name="Straight Arrow Connector 26"/>
          <p:cNvCxnSpPr/>
          <p:nvPr/>
        </p:nvCxnSpPr>
        <p:spPr>
          <a:xfrm flipV="1">
            <a:off x="5508483" y="4143259"/>
            <a:ext cx="17488" cy="121821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Rectangle 27"/>
          <p:cNvSpPr/>
          <p:nvPr/>
        </p:nvSpPr>
        <p:spPr>
          <a:xfrm>
            <a:off x="4681369" y="4437253"/>
            <a:ext cx="766557" cy="646331"/>
          </a:xfrm>
          <a:prstGeom prst="rect">
            <a:avLst/>
          </a:prstGeom>
        </p:spPr>
        <p:txBody>
          <a:bodyPr wrap="none">
            <a:spAutoFit/>
          </a:bodyPr>
          <a:lstStyle/>
          <a:p>
            <a:r>
              <a:rPr lang="en-US" sz="3600" dirty="0"/>
              <a:t>Wi</a:t>
            </a:r>
            <a:endParaRPr lang="en-US" sz="3600" baseline="-25000" dirty="0"/>
          </a:p>
        </p:txBody>
      </p:sp>
      <p:sp>
        <p:nvSpPr>
          <p:cNvPr id="37" name="Rectangle 36"/>
          <p:cNvSpPr/>
          <p:nvPr/>
        </p:nvSpPr>
        <p:spPr>
          <a:xfrm>
            <a:off x="6037043" y="3740873"/>
            <a:ext cx="771679" cy="419725"/>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a:solidFill>
                  <a:schemeClr val="tx1"/>
                </a:solidFill>
                <a:sym typeface="Symbol" panose="05050102010706020507" pitchFamily="18" charset="2"/>
              </a:rPr>
              <a:t>tanh</a:t>
            </a:r>
            <a:r>
              <a:rPr lang="en-US" sz="2400" dirty="0">
                <a:solidFill>
                  <a:schemeClr val="tx1"/>
                </a:solidFill>
                <a:latin typeface="Matura MT Script Capitals" panose="03020802060602070202" pitchFamily="66" charset="0"/>
                <a:sym typeface="Symbol" panose="05050102010706020507" pitchFamily="18" charset="2"/>
              </a:rPr>
              <a:t> </a:t>
            </a:r>
            <a:endParaRPr lang="en-US" dirty="0">
              <a:solidFill>
                <a:schemeClr val="tx1"/>
              </a:solidFill>
            </a:endParaRPr>
          </a:p>
        </p:txBody>
      </p:sp>
      <p:cxnSp>
        <p:nvCxnSpPr>
          <p:cNvPr id="38" name="Straight Arrow Connector 37"/>
          <p:cNvCxnSpPr/>
          <p:nvPr/>
        </p:nvCxnSpPr>
        <p:spPr>
          <a:xfrm flipV="1">
            <a:off x="6394238" y="4185574"/>
            <a:ext cx="18608" cy="117590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p:cNvSpPr/>
          <p:nvPr/>
        </p:nvSpPr>
        <p:spPr>
          <a:xfrm>
            <a:off x="6455921" y="4452118"/>
            <a:ext cx="800219" cy="646331"/>
          </a:xfrm>
          <a:prstGeom prst="rect">
            <a:avLst/>
          </a:prstGeom>
        </p:spPr>
        <p:txBody>
          <a:bodyPr wrap="none">
            <a:spAutoFit/>
          </a:bodyPr>
          <a:lstStyle/>
          <a:p>
            <a:r>
              <a:rPr lang="en-US" sz="3600" dirty="0"/>
              <a:t>W</a:t>
            </a:r>
            <a:r>
              <a:rPr lang="en-US" sz="3600" baseline="-25000" dirty="0"/>
              <a:t>c</a:t>
            </a:r>
          </a:p>
        </p:txBody>
      </p:sp>
      <p:cxnSp>
        <p:nvCxnSpPr>
          <p:cNvPr id="40" name="Straight Arrow Connector 39"/>
          <p:cNvCxnSpPr/>
          <p:nvPr/>
        </p:nvCxnSpPr>
        <p:spPr>
          <a:xfrm flipH="1" flipV="1">
            <a:off x="6422882" y="3061420"/>
            <a:ext cx="2376" cy="67945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a:endCxn id="44" idx="1"/>
          </p:cNvCxnSpPr>
          <p:nvPr/>
        </p:nvCxnSpPr>
        <p:spPr>
          <a:xfrm rot="5400000" flipH="1" flipV="1">
            <a:off x="5416856" y="2916948"/>
            <a:ext cx="890576" cy="707322"/>
          </a:xfrm>
          <a:prstGeom prst="curved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6215805" y="2563711"/>
            <a:ext cx="449705" cy="523220"/>
          </a:xfrm>
          <a:prstGeom prst="rect">
            <a:avLst/>
          </a:prstGeom>
          <a:solidFill>
            <a:srgbClr val="FFC000"/>
          </a:solidFill>
        </p:spPr>
        <p:txBody>
          <a:bodyPr wrap="square" rtlCol="0">
            <a:spAutoFit/>
          </a:bodyPr>
          <a:lstStyle/>
          <a:p>
            <a:r>
              <a:rPr lang="en-US" sz="2800" dirty="0">
                <a:sym typeface="Symbol" panose="05050102010706020507" pitchFamily="18" charset="2"/>
              </a:rPr>
              <a:t></a:t>
            </a:r>
            <a:endParaRPr lang="en-US" sz="3600" dirty="0"/>
          </a:p>
        </p:txBody>
      </p:sp>
      <p:sp>
        <p:nvSpPr>
          <p:cNvPr id="48" name="TextBox 47"/>
          <p:cNvSpPr txBox="1"/>
          <p:nvPr/>
        </p:nvSpPr>
        <p:spPr>
          <a:xfrm>
            <a:off x="6215805" y="716067"/>
            <a:ext cx="449705" cy="523220"/>
          </a:xfrm>
          <a:prstGeom prst="rect">
            <a:avLst/>
          </a:prstGeom>
          <a:solidFill>
            <a:srgbClr val="FFC000"/>
          </a:solidFill>
        </p:spPr>
        <p:txBody>
          <a:bodyPr wrap="square" rtlCol="0">
            <a:spAutoFit/>
          </a:bodyPr>
          <a:lstStyle/>
          <a:p>
            <a:r>
              <a:rPr lang="en-US" sz="2800" dirty="0">
                <a:sym typeface="Symbol" panose="05050102010706020507" pitchFamily="18" charset="2"/>
              </a:rPr>
              <a:t></a:t>
            </a:r>
            <a:endParaRPr lang="en-US" sz="2800" dirty="0"/>
          </a:p>
        </p:txBody>
      </p:sp>
      <p:cxnSp>
        <p:nvCxnSpPr>
          <p:cNvPr id="49" name="Straight Arrow Connector 48"/>
          <p:cNvCxnSpPr>
            <a:stCxn id="44" idx="0"/>
          </p:cNvCxnSpPr>
          <p:nvPr/>
        </p:nvCxnSpPr>
        <p:spPr>
          <a:xfrm flipH="1" flipV="1">
            <a:off x="6422882" y="1189744"/>
            <a:ext cx="17776" cy="137396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TextBox 50"/>
          <p:cNvSpPr txBox="1"/>
          <p:nvPr/>
        </p:nvSpPr>
        <p:spPr>
          <a:xfrm>
            <a:off x="5160889" y="2715343"/>
            <a:ext cx="388248" cy="646331"/>
          </a:xfrm>
          <a:prstGeom prst="rect">
            <a:avLst/>
          </a:prstGeom>
          <a:noFill/>
        </p:spPr>
        <p:txBody>
          <a:bodyPr wrap="none" rtlCol="0">
            <a:spAutoFit/>
          </a:bodyPr>
          <a:lstStyle/>
          <a:p>
            <a:r>
              <a:rPr lang="en-US" sz="3600" dirty="0"/>
              <a:t>i</a:t>
            </a:r>
            <a:r>
              <a:rPr lang="en-US" sz="3600" baseline="-25000" dirty="0"/>
              <a:t>t</a:t>
            </a:r>
          </a:p>
        </p:txBody>
      </p:sp>
      <mc:AlternateContent xmlns:mc="http://schemas.openxmlformats.org/markup-compatibility/2006" xmlns:a14="http://schemas.microsoft.com/office/drawing/2010/main">
        <mc:Choice Requires="a14">
          <p:sp>
            <p:nvSpPr>
              <p:cNvPr id="52" name="TextBox 51"/>
              <p:cNvSpPr txBox="1"/>
              <p:nvPr/>
            </p:nvSpPr>
            <p:spPr>
              <a:xfrm>
                <a:off x="6495061" y="3090922"/>
                <a:ext cx="695575" cy="66383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3600" i="1" smtClean="0">
                              <a:latin typeface="Cambria Math" panose="02040503050406030204" pitchFamily="18" charset="0"/>
                            </a:rPr>
                          </m:ctrlPr>
                        </m:accPr>
                        <m:e>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𝐶</m:t>
                              </m:r>
                            </m:e>
                            <m:sub>
                              <m:r>
                                <a:rPr lang="en-US" sz="3600" b="0" i="1" smtClean="0">
                                  <a:latin typeface="Cambria Math" panose="02040503050406030204" pitchFamily="18" charset="0"/>
                                </a:rPr>
                                <m:t>𝑡</m:t>
                              </m:r>
                            </m:sub>
                          </m:sSub>
                        </m:e>
                      </m:acc>
                    </m:oMath>
                  </m:oMathPara>
                </a14:m>
                <a:endParaRPr lang="en-US" sz="3600" baseline="-25000" dirty="0"/>
              </a:p>
            </p:txBody>
          </p:sp>
        </mc:Choice>
        <mc:Fallback xmlns="">
          <p:sp>
            <p:nvSpPr>
              <p:cNvPr id="52" name="TextBox 51"/>
              <p:cNvSpPr txBox="1">
                <a:spLocks noRot="1" noChangeAspect="1" noMove="1" noResize="1" noEditPoints="1" noAdjustHandles="1" noChangeArrowheads="1" noChangeShapeType="1" noTextEdit="1"/>
              </p:cNvSpPr>
              <p:nvPr/>
            </p:nvSpPr>
            <p:spPr>
              <a:xfrm>
                <a:off x="6495061" y="3090922"/>
                <a:ext cx="695575" cy="663836"/>
              </a:xfrm>
              <a:prstGeom prst="rect">
                <a:avLst/>
              </a:prstGeom>
              <a:blipFill rotWithShape="0">
                <a:blip r:embed="rId2"/>
                <a:stretch>
                  <a:fillRect/>
                </a:stretch>
              </a:blipFill>
            </p:spPr>
            <p:txBody>
              <a:bodyPr/>
              <a:lstStyle/>
              <a:p>
                <a:r>
                  <a:rPr lang="en-US">
                    <a:noFill/>
                  </a:rPr>
                  <a:t> </a:t>
                </a:r>
              </a:p>
            </p:txBody>
          </p:sp>
        </mc:Fallback>
      </mc:AlternateContent>
      <p:sp>
        <p:nvSpPr>
          <p:cNvPr id="55" name="TextBox 54"/>
          <p:cNvSpPr txBox="1"/>
          <p:nvPr/>
        </p:nvSpPr>
        <p:spPr>
          <a:xfrm>
            <a:off x="1602246" y="600056"/>
            <a:ext cx="867545" cy="646331"/>
          </a:xfrm>
          <a:prstGeom prst="rect">
            <a:avLst/>
          </a:prstGeom>
          <a:noFill/>
        </p:spPr>
        <p:txBody>
          <a:bodyPr wrap="none" rtlCol="0">
            <a:spAutoFit/>
          </a:bodyPr>
          <a:lstStyle/>
          <a:p>
            <a:r>
              <a:rPr lang="en-US" sz="3600" dirty="0"/>
              <a:t>C</a:t>
            </a:r>
            <a:r>
              <a:rPr lang="en-US" sz="3600" baseline="-25000" dirty="0"/>
              <a:t>t-1</a:t>
            </a:r>
          </a:p>
        </p:txBody>
      </p:sp>
      <p:sp>
        <p:nvSpPr>
          <p:cNvPr id="56" name="TextBox 55"/>
          <p:cNvSpPr txBox="1"/>
          <p:nvPr/>
        </p:nvSpPr>
        <p:spPr>
          <a:xfrm>
            <a:off x="10903771" y="555086"/>
            <a:ext cx="614271" cy="646331"/>
          </a:xfrm>
          <a:prstGeom prst="rect">
            <a:avLst/>
          </a:prstGeom>
          <a:noFill/>
        </p:spPr>
        <p:txBody>
          <a:bodyPr wrap="none" rtlCol="0">
            <a:spAutoFit/>
          </a:bodyPr>
          <a:lstStyle/>
          <a:p>
            <a:r>
              <a:rPr lang="en-US" sz="3600" dirty="0"/>
              <a:t>C</a:t>
            </a:r>
            <a:r>
              <a:rPr lang="en-US" sz="3600" baseline="-25000" dirty="0"/>
              <a:t>t</a:t>
            </a:r>
          </a:p>
        </p:txBody>
      </p:sp>
      <p:sp>
        <p:nvSpPr>
          <p:cNvPr id="57" name="Rectangle 56"/>
          <p:cNvSpPr/>
          <p:nvPr/>
        </p:nvSpPr>
        <p:spPr>
          <a:xfrm>
            <a:off x="8342181" y="3804702"/>
            <a:ext cx="449705" cy="419725"/>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sym typeface="Symbol" panose="05050102010706020507" pitchFamily="18" charset="2"/>
              </a:rPr>
              <a:t></a:t>
            </a:r>
            <a:r>
              <a:rPr lang="en-US" sz="2400" dirty="0">
                <a:solidFill>
                  <a:schemeClr val="tx1"/>
                </a:solidFill>
                <a:latin typeface="Matura MT Script Capitals" panose="03020802060602070202" pitchFamily="66" charset="0"/>
                <a:sym typeface="Symbol" panose="05050102010706020507" pitchFamily="18" charset="2"/>
              </a:rPr>
              <a:t> </a:t>
            </a:r>
            <a:endParaRPr lang="en-US" dirty="0">
              <a:solidFill>
                <a:schemeClr val="tx1"/>
              </a:solidFill>
            </a:endParaRPr>
          </a:p>
        </p:txBody>
      </p:sp>
      <p:cxnSp>
        <p:nvCxnSpPr>
          <p:cNvPr id="58" name="Straight Arrow Connector 57"/>
          <p:cNvCxnSpPr/>
          <p:nvPr/>
        </p:nvCxnSpPr>
        <p:spPr>
          <a:xfrm flipV="1">
            <a:off x="8579526" y="4224427"/>
            <a:ext cx="17488" cy="113925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9" name="Rectangle 58"/>
          <p:cNvSpPr/>
          <p:nvPr/>
        </p:nvSpPr>
        <p:spPr>
          <a:xfrm>
            <a:off x="7689160" y="4470887"/>
            <a:ext cx="878959" cy="646331"/>
          </a:xfrm>
          <a:prstGeom prst="rect">
            <a:avLst/>
          </a:prstGeom>
        </p:spPr>
        <p:txBody>
          <a:bodyPr wrap="none">
            <a:spAutoFit/>
          </a:bodyPr>
          <a:lstStyle/>
          <a:p>
            <a:r>
              <a:rPr lang="en-US" sz="3600" dirty="0"/>
              <a:t>Wo</a:t>
            </a:r>
            <a:endParaRPr lang="en-US" sz="3600" baseline="-25000" dirty="0"/>
          </a:p>
        </p:txBody>
      </p:sp>
      <p:cxnSp>
        <p:nvCxnSpPr>
          <p:cNvPr id="61" name="Straight Arrow Connector 40"/>
          <p:cNvCxnSpPr>
            <a:endCxn id="62" idx="1"/>
          </p:cNvCxnSpPr>
          <p:nvPr/>
        </p:nvCxnSpPr>
        <p:spPr>
          <a:xfrm rot="5400000" flipH="1" flipV="1">
            <a:off x="8435170" y="2979162"/>
            <a:ext cx="890576" cy="707322"/>
          </a:xfrm>
          <a:prstGeom prst="curved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2" name="TextBox 61"/>
          <p:cNvSpPr txBox="1"/>
          <p:nvPr/>
        </p:nvSpPr>
        <p:spPr>
          <a:xfrm>
            <a:off x="9234119" y="2625925"/>
            <a:ext cx="449705" cy="523220"/>
          </a:xfrm>
          <a:prstGeom prst="rect">
            <a:avLst/>
          </a:prstGeom>
          <a:solidFill>
            <a:srgbClr val="FFC000"/>
          </a:solidFill>
        </p:spPr>
        <p:txBody>
          <a:bodyPr wrap="square" rtlCol="0">
            <a:spAutoFit/>
          </a:bodyPr>
          <a:lstStyle/>
          <a:p>
            <a:r>
              <a:rPr lang="en-US" sz="2800" dirty="0">
                <a:sym typeface="Symbol" panose="05050102010706020507" pitchFamily="18" charset="2"/>
              </a:rPr>
              <a:t></a:t>
            </a:r>
            <a:endParaRPr lang="en-US" sz="3600" dirty="0"/>
          </a:p>
        </p:txBody>
      </p:sp>
      <p:sp>
        <p:nvSpPr>
          <p:cNvPr id="63" name="TextBox 62"/>
          <p:cNvSpPr txBox="1"/>
          <p:nvPr/>
        </p:nvSpPr>
        <p:spPr>
          <a:xfrm>
            <a:off x="8179203" y="2777557"/>
            <a:ext cx="542136" cy="646331"/>
          </a:xfrm>
          <a:prstGeom prst="rect">
            <a:avLst/>
          </a:prstGeom>
          <a:noFill/>
        </p:spPr>
        <p:txBody>
          <a:bodyPr wrap="none" rtlCol="0">
            <a:spAutoFit/>
          </a:bodyPr>
          <a:lstStyle/>
          <a:p>
            <a:r>
              <a:rPr lang="en-US" sz="3600" dirty="0"/>
              <a:t>o</a:t>
            </a:r>
            <a:r>
              <a:rPr lang="en-US" sz="3600" baseline="-25000" dirty="0"/>
              <a:t>t</a:t>
            </a:r>
          </a:p>
        </p:txBody>
      </p:sp>
      <p:sp>
        <p:nvSpPr>
          <p:cNvPr id="64" name="Rectangle 63"/>
          <p:cNvSpPr/>
          <p:nvPr/>
        </p:nvSpPr>
        <p:spPr>
          <a:xfrm>
            <a:off x="9073131" y="1616108"/>
            <a:ext cx="771679" cy="419725"/>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a:solidFill>
                  <a:schemeClr val="tx1"/>
                </a:solidFill>
                <a:sym typeface="Symbol" panose="05050102010706020507" pitchFamily="18" charset="2"/>
              </a:rPr>
              <a:t>tanh</a:t>
            </a:r>
            <a:r>
              <a:rPr lang="en-US" sz="2400" dirty="0">
                <a:solidFill>
                  <a:schemeClr val="tx1"/>
                </a:solidFill>
                <a:latin typeface="Matura MT Script Capitals" panose="03020802060602070202" pitchFamily="66" charset="0"/>
                <a:sym typeface="Symbol" panose="05050102010706020507" pitchFamily="18" charset="2"/>
              </a:rPr>
              <a:t> </a:t>
            </a:r>
            <a:endParaRPr lang="en-US" dirty="0">
              <a:solidFill>
                <a:schemeClr val="tx1"/>
              </a:solidFill>
            </a:endParaRPr>
          </a:p>
        </p:txBody>
      </p:sp>
      <p:cxnSp>
        <p:nvCxnSpPr>
          <p:cNvPr id="65" name="Straight Arrow Connector 64"/>
          <p:cNvCxnSpPr>
            <a:endCxn id="64" idx="0"/>
          </p:cNvCxnSpPr>
          <p:nvPr/>
        </p:nvCxnSpPr>
        <p:spPr>
          <a:xfrm>
            <a:off x="9456073" y="972738"/>
            <a:ext cx="2898" cy="64337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p:nvPr/>
        </p:nvCxnSpPr>
        <p:spPr>
          <a:xfrm>
            <a:off x="9453175" y="2023094"/>
            <a:ext cx="2898" cy="64337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flipV="1">
            <a:off x="9444241" y="5336499"/>
            <a:ext cx="1415580" cy="2497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3" name="TextBox 72"/>
          <p:cNvSpPr txBox="1"/>
          <p:nvPr/>
        </p:nvSpPr>
        <p:spPr>
          <a:xfrm>
            <a:off x="10903771" y="4929078"/>
            <a:ext cx="518091" cy="646331"/>
          </a:xfrm>
          <a:prstGeom prst="rect">
            <a:avLst/>
          </a:prstGeom>
          <a:noFill/>
        </p:spPr>
        <p:txBody>
          <a:bodyPr wrap="none" rtlCol="0">
            <a:spAutoFit/>
          </a:bodyPr>
          <a:lstStyle/>
          <a:p>
            <a:r>
              <a:rPr lang="en-US" sz="3600" dirty="0"/>
              <a:t>h</a:t>
            </a:r>
            <a:r>
              <a:rPr lang="en-US" sz="3600" baseline="-25000" dirty="0"/>
              <a:t>t</a:t>
            </a:r>
          </a:p>
        </p:txBody>
      </p:sp>
      <p:sp>
        <p:nvSpPr>
          <p:cNvPr id="74" name="TextBox 73"/>
          <p:cNvSpPr txBox="1"/>
          <p:nvPr/>
        </p:nvSpPr>
        <p:spPr>
          <a:xfrm>
            <a:off x="1991047" y="6141812"/>
            <a:ext cx="518091" cy="646331"/>
          </a:xfrm>
          <a:prstGeom prst="rect">
            <a:avLst/>
          </a:prstGeom>
          <a:noFill/>
        </p:spPr>
        <p:txBody>
          <a:bodyPr wrap="none" rtlCol="0">
            <a:spAutoFit/>
          </a:bodyPr>
          <a:lstStyle/>
          <a:p>
            <a:r>
              <a:rPr lang="en-US" sz="3600" dirty="0"/>
              <a:t>x</a:t>
            </a:r>
            <a:r>
              <a:rPr lang="en-US" sz="3600" baseline="-25000" dirty="0"/>
              <a:t>t</a:t>
            </a:r>
          </a:p>
        </p:txBody>
      </p:sp>
      <p:cxnSp>
        <p:nvCxnSpPr>
          <p:cNvPr id="80" name="Straight Arrow Connector 79"/>
          <p:cNvCxnSpPr/>
          <p:nvPr/>
        </p:nvCxnSpPr>
        <p:spPr>
          <a:xfrm flipH="1">
            <a:off x="9436822" y="3134741"/>
            <a:ext cx="7419" cy="222673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Rectangle 41"/>
          <p:cNvSpPr/>
          <p:nvPr/>
        </p:nvSpPr>
        <p:spPr>
          <a:xfrm>
            <a:off x="2998304" y="529545"/>
            <a:ext cx="4535963" cy="5253628"/>
          </a:xfrm>
          <a:prstGeom prst="rect">
            <a:avLst/>
          </a:prstGeom>
          <a:solidFill>
            <a:schemeClr val="bg1">
              <a:alpha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3BD66B3B-B362-314B-BF24-10D1073F2BB3}"/>
              </a:ext>
            </a:extLst>
          </p:cNvPr>
          <p:cNvSpPr txBox="1"/>
          <p:nvPr/>
        </p:nvSpPr>
        <p:spPr>
          <a:xfrm>
            <a:off x="9897429" y="3347757"/>
            <a:ext cx="1656621" cy="1077218"/>
          </a:xfrm>
          <a:prstGeom prst="rect">
            <a:avLst/>
          </a:prstGeom>
          <a:solidFill>
            <a:schemeClr val="tx2">
              <a:lumMod val="25000"/>
              <a:lumOff val="75000"/>
            </a:schemeClr>
          </a:solidFill>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3200" dirty="0">
                <a:solidFill>
                  <a:schemeClr val="tx1"/>
                </a:solidFill>
              </a:rPr>
              <a:t>Output gate</a:t>
            </a:r>
          </a:p>
        </p:txBody>
      </p:sp>
    </p:spTree>
    <p:extLst>
      <p:ext uri="{BB962C8B-B14F-4D97-AF65-F5344CB8AC3E}">
        <p14:creationId xmlns:p14="http://schemas.microsoft.com/office/powerpoint/2010/main" val="10753414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5A9241-BFDD-7D48-B8AB-2296AE4D1A08}"/>
              </a:ext>
            </a:extLst>
          </p:cNvPr>
          <p:cNvSpPr>
            <a:spLocks noGrp="1"/>
          </p:cNvSpPr>
          <p:nvPr>
            <p:ph type="title"/>
          </p:nvPr>
        </p:nvSpPr>
        <p:spPr>
          <a:xfrm>
            <a:off x="1251678" y="382385"/>
            <a:ext cx="10178322" cy="625800"/>
          </a:xfrm>
        </p:spPr>
        <p:txBody>
          <a:bodyPr>
            <a:normAutofit fontScale="90000"/>
          </a:bodyPr>
          <a:lstStyle/>
          <a:p>
            <a:r>
              <a:rPr lang="en-US" dirty="0"/>
              <a:t>LSTM forward propagation</a:t>
            </a:r>
          </a:p>
        </p:txBody>
      </p:sp>
      <p:sp>
        <p:nvSpPr>
          <p:cNvPr id="3" name="Rectangle 2">
            <a:extLst>
              <a:ext uri="{FF2B5EF4-FFF2-40B4-BE49-F238E27FC236}">
                <a16:creationId xmlns:a16="http://schemas.microsoft.com/office/drawing/2014/main" id="{DCF74A57-6818-4C47-A6A4-227810782AC3}"/>
              </a:ext>
            </a:extLst>
          </p:cNvPr>
          <p:cNvSpPr/>
          <p:nvPr/>
        </p:nvSpPr>
        <p:spPr>
          <a:xfrm>
            <a:off x="8247184" y="6384032"/>
            <a:ext cx="3461397" cy="369332"/>
          </a:xfrm>
          <a:prstGeom prst="rect">
            <a:avLst/>
          </a:prstGeom>
        </p:spPr>
        <p:txBody>
          <a:bodyPr wrap="none">
            <a:spAutoFit/>
          </a:bodyPr>
          <a:lstStyle/>
          <a:p>
            <a:r>
              <a:rPr lang="en-US" dirty="0"/>
              <a:t>Created using http://latex2png.com</a:t>
            </a:r>
          </a:p>
        </p:txBody>
      </p:sp>
      <p:pic>
        <p:nvPicPr>
          <p:cNvPr id="5" name="Picture 4">
            <a:extLst>
              <a:ext uri="{FF2B5EF4-FFF2-40B4-BE49-F238E27FC236}">
                <a16:creationId xmlns:a16="http://schemas.microsoft.com/office/drawing/2014/main" id="{74AEA518-2539-1740-A4F9-0FE7B744C19E}"/>
              </a:ext>
            </a:extLst>
          </p:cNvPr>
          <p:cNvPicPr>
            <a:picLocks noChangeAspect="1"/>
          </p:cNvPicPr>
          <p:nvPr/>
        </p:nvPicPr>
        <p:blipFill rotWithShape="1">
          <a:blip r:embed="rId3"/>
          <a:srcRect r="7810"/>
          <a:stretch/>
        </p:blipFill>
        <p:spPr>
          <a:xfrm>
            <a:off x="1573907" y="1260210"/>
            <a:ext cx="8395593" cy="5056463"/>
          </a:xfrm>
          <a:prstGeom prst="rect">
            <a:avLst/>
          </a:prstGeom>
        </p:spPr>
      </p:pic>
    </p:spTree>
    <p:extLst>
      <p:ext uri="{BB962C8B-B14F-4D97-AF65-F5344CB8AC3E}">
        <p14:creationId xmlns:p14="http://schemas.microsoft.com/office/powerpoint/2010/main" val="21214940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9C11C50-CEA1-684C-B758-42BFDFD763E8}"/>
              </a:ext>
            </a:extLst>
          </p:cNvPr>
          <p:cNvSpPr txBox="1"/>
          <p:nvPr/>
        </p:nvSpPr>
        <p:spPr>
          <a:xfrm>
            <a:off x="265203" y="3789614"/>
            <a:ext cx="370614" cy="400110"/>
          </a:xfrm>
          <a:prstGeom prst="rect">
            <a:avLst/>
          </a:prstGeom>
          <a:noFill/>
        </p:spPr>
        <p:txBody>
          <a:bodyPr wrap="none" rtlCol="0">
            <a:spAutoFit/>
          </a:bodyPr>
          <a:lstStyle/>
          <a:p>
            <a:r>
              <a:rPr lang="en-US" sz="2000" dirty="0"/>
              <a:t>h</a:t>
            </a:r>
            <a:r>
              <a:rPr lang="en-US" sz="2000" baseline="-25000" dirty="0"/>
              <a:t>t</a:t>
            </a:r>
          </a:p>
        </p:txBody>
      </p:sp>
      <p:sp>
        <p:nvSpPr>
          <p:cNvPr id="40" name="TextBox 39">
            <a:extLst>
              <a:ext uri="{FF2B5EF4-FFF2-40B4-BE49-F238E27FC236}">
                <a16:creationId xmlns:a16="http://schemas.microsoft.com/office/drawing/2014/main" id="{729E27AB-E165-2944-84B5-4F730614CC30}"/>
              </a:ext>
            </a:extLst>
          </p:cNvPr>
          <p:cNvSpPr txBox="1"/>
          <p:nvPr/>
        </p:nvSpPr>
        <p:spPr>
          <a:xfrm>
            <a:off x="574463" y="4445696"/>
            <a:ext cx="370614" cy="400110"/>
          </a:xfrm>
          <a:prstGeom prst="rect">
            <a:avLst/>
          </a:prstGeom>
          <a:noFill/>
        </p:spPr>
        <p:txBody>
          <a:bodyPr wrap="none" rtlCol="0">
            <a:spAutoFit/>
          </a:bodyPr>
          <a:lstStyle/>
          <a:p>
            <a:r>
              <a:rPr lang="en-US" sz="2000" dirty="0"/>
              <a:t>x</a:t>
            </a:r>
            <a:r>
              <a:rPr lang="en-US" sz="2000" baseline="-25000" dirty="0"/>
              <a:t>t</a:t>
            </a:r>
          </a:p>
        </p:txBody>
      </p:sp>
      <p:sp>
        <p:nvSpPr>
          <p:cNvPr id="43" name="TextBox 42">
            <a:extLst>
              <a:ext uri="{FF2B5EF4-FFF2-40B4-BE49-F238E27FC236}">
                <a16:creationId xmlns:a16="http://schemas.microsoft.com/office/drawing/2014/main" id="{A6B8C806-3E0D-B64C-9B47-130CDFD2443F}"/>
              </a:ext>
            </a:extLst>
          </p:cNvPr>
          <p:cNvSpPr txBox="1"/>
          <p:nvPr/>
        </p:nvSpPr>
        <p:spPr>
          <a:xfrm>
            <a:off x="238753" y="2039197"/>
            <a:ext cx="423514" cy="400110"/>
          </a:xfrm>
          <a:prstGeom prst="rect">
            <a:avLst/>
          </a:prstGeom>
          <a:noFill/>
        </p:spPr>
        <p:txBody>
          <a:bodyPr wrap="none" rtlCol="0">
            <a:spAutoFit/>
          </a:bodyPr>
          <a:lstStyle/>
          <a:p>
            <a:r>
              <a:rPr lang="en-US" sz="2000" dirty="0"/>
              <a:t>C</a:t>
            </a:r>
            <a:r>
              <a:rPr lang="en-US" sz="2000" baseline="-25000" dirty="0"/>
              <a:t>t</a:t>
            </a:r>
          </a:p>
        </p:txBody>
      </p:sp>
      <p:sp>
        <p:nvSpPr>
          <p:cNvPr id="78" name="TextBox 77">
            <a:extLst>
              <a:ext uri="{FF2B5EF4-FFF2-40B4-BE49-F238E27FC236}">
                <a16:creationId xmlns:a16="http://schemas.microsoft.com/office/drawing/2014/main" id="{3A39AF00-C995-7A41-9E23-95586C1018F9}"/>
              </a:ext>
            </a:extLst>
          </p:cNvPr>
          <p:cNvSpPr txBox="1"/>
          <p:nvPr/>
        </p:nvSpPr>
        <p:spPr>
          <a:xfrm>
            <a:off x="4237459" y="4430426"/>
            <a:ext cx="554960" cy="400110"/>
          </a:xfrm>
          <a:prstGeom prst="rect">
            <a:avLst/>
          </a:prstGeom>
          <a:noFill/>
        </p:spPr>
        <p:txBody>
          <a:bodyPr wrap="none" rtlCol="0">
            <a:spAutoFit/>
          </a:bodyPr>
          <a:lstStyle/>
          <a:p>
            <a:r>
              <a:rPr lang="en-US" sz="2000" dirty="0"/>
              <a:t>x</a:t>
            </a:r>
            <a:r>
              <a:rPr lang="en-US" sz="2000" baseline="-25000" dirty="0"/>
              <a:t>t+1</a:t>
            </a:r>
          </a:p>
        </p:txBody>
      </p:sp>
      <p:sp>
        <p:nvSpPr>
          <p:cNvPr id="79" name="TextBox 78">
            <a:extLst>
              <a:ext uri="{FF2B5EF4-FFF2-40B4-BE49-F238E27FC236}">
                <a16:creationId xmlns:a16="http://schemas.microsoft.com/office/drawing/2014/main" id="{E36F9AE5-679A-554B-82BE-23896FA667F1}"/>
              </a:ext>
            </a:extLst>
          </p:cNvPr>
          <p:cNvSpPr txBox="1"/>
          <p:nvPr/>
        </p:nvSpPr>
        <p:spPr>
          <a:xfrm>
            <a:off x="7955276" y="4430426"/>
            <a:ext cx="554960" cy="400110"/>
          </a:xfrm>
          <a:prstGeom prst="rect">
            <a:avLst/>
          </a:prstGeom>
          <a:noFill/>
        </p:spPr>
        <p:txBody>
          <a:bodyPr wrap="none" rtlCol="0">
            <a:spAutoFit/>
          </a:bodyPr>
          <a:lstStyle/>
          <a:p>
            <a:r>
              <a:rPr lang="en-US" sz="2000" dirty="0"/>
              <a:t>x</a:t>
            </a:r>
            <a:r>
              <a:rPr lang="en-US" sz="2000" baseline="-25000" dirty="0"/>
              <a:t>t+2</a:t>
            </a:r>
          </a:p>
        </p:txBody>
      </p:sp>
      <p:sp>
        <p:nvSpPr>
          <p:cNvPr id="80" name="TextBox 79">
            <a:extLst>
              <a:ext uri="{FF2B5EF4-FFF2-40B4-BE49-F238E27FC236}">
                <a16:creationId xmlns:a16="http://schemas.microsoft.com/office/drawing/2014/main" id="{06EAC89E-1320-1040-A946-BE713ABA82D9}"/>
              </a:ext>
            </a:extLst>
          </p:cNvPr>
          <p:cNvSpPr txBox="1"/>
          <p:nvPr/>
        </p:nvSpPr>
        <p:spPr>
          <a:xfrm>
            <a:off x="11507237" y="3846982"/>
            <a:ext cx="554960" cy="400110"/>
          </a:xfrm>
          <a:prstGeom prst="rect">
            <a:avLst/>
          </a:prstGeom>
          <a:noFill/>
        </p:spPr>
        <p:txBody>
          <a:bodyPr wrap="none" rtlCol="0">
            <a:spAutoFit/>
          </a:bodyPr>
          <a:lstStyle/>
          <a:p>
            <a:r>
              <a:rPr lang="en-US" sz="2000" dirty="0"/>
              <a:t>h</a:t>
            </a:r>
            <a:r>
              <a:rPr lang="en-US" sz="2000" baseline="-25000" dirty="0"/>
              <a:t>t+3</a:t>
            </a:r>
          </a:p>
        </p:txBody>
      </p:sp>
      <p:sp>
        <p:nvSpPr>
          <p:cNvPr id="81" name="TextBox 80">
            <a:extLst>
              <a:ext uri="{FF2B5EF4-FFF2-40B4-BE49-F238E27FC236}">
                <a16:creationId xmlns:a16="http://schemas.microsoft.com/office/drawing/2014/main" id="{ECE2BAF1-27CA-5441-9371-097208D8026B}"/>
              </a:ext>
            </a:extLst>
          </p:cNvPr>
          <p:cNvSpPr txBox="1"/>
          <p:nvPr/>
        </p:nvSpPr>
        <p:spPr>
          <a:xfrm>
            <a:off x="11480787" y="2039197"/>
            <a:ext cx="607859" cy="400110"/>
          </a:xfrm>
          <a:prstGeom prst="rect">
            <a:avLst/>
          </a:prstGeom>
          <a:noFill/>
        </p:spPr>
        <p:txBody>
          <a:bodyPr wrap="none" rtlCol="0">
            <a:spAutoFit/>
          </a:bodyPr>
          <a:lstStyle/>
          <a:p>
            <a:r>
              <a:rPr lang="en-US" sz="2000" dirty="0"/>
              <a:t>C</a:t>
            </a:r>
            <a:r>
              <a:rPr lang="en-US" sz="2000" baseline="-25000" dirty="0"/>
              <a:t>t+3</a:t>
            </a:r>
          </a:p>
        </p:txBody>
      </p:sp>
      <p:sp>
        <p:nvSpPr>
          <p:cNvPr id="82" name="Title 1">
            <a:extLst>
              <a:ext uri="{FF2B5EF4-FFF2-40B4-BE49-F238E27FC236}">
                <a16:creationId xmlns:a16="http://schemas.microsoft.com/office/drawing/2014/main" id="{9868D466-D8DB-4442-BEE6-2981BE01051A}"/>
              </a:ext>
            </a:extLst>
          </p:cNvPr>
          <p:cNvSpPr>
            <a:spLocks noGrp="1"/>
          </p:cNvSpPr>
          <p:nvPr>
            <p:ph type="title"/>
          </p:nvPr>
        </p:nvSpPr>
        <p:spPr>
          <a:xfrm>
            <a:off x="1251678" y="382385"/>
            <a:ext cx="10178322" cy="625800"/>
          </a:xfrm>
        </p:spPr>
        <p:txBody>
          <a:bodyPr>
            <a:normAutofit fontScale="90000"/>
          </a:bodyPr>
          <a:lstStyle/>
          <a:p>
            <a:r>
              <a:rPr lang="en-US" dirty="0"/>
              <a:t>Chaining lstm cells</a:t>
            </a:r>
          </a:p>
        </p:txBody>
      </p:sp>
      <p:pic>
        <p:nvPicPr>
          <p:cNvPr id="84" name="Picture 83">
            <a:extLst>
              <a:ext uri="{FF2B5EF4-FFF2-40B4-BE49-F238E27FC236}">
                <a16:creationId xmlns:a16="http://schemas.microsoft.com/office/drawing/2014/main" id="{8972A44C-3F38-064F-844E-2471B4E6F9F0}"/>
              </a:ext>
            </a:extLst>
          </p:cNvPr>
          <p:cNvPicPr>
            <a:picLocks noChangeAspect="1"/>
          </p:cNvPicPr>
          <p:nvPr/>
        </p:nvPicPr>
        <p:blipFill>
          <a:blip r:embed="rId2"/>
          <a:stretch>
            <a:fillRect/>
          </a:stretch>
        </p:blipFill>
        <p:spPr>
          <a:xfrm>
            <a:off x="574463" y="1920240"/>
            <a:ext cx="3599436" cy="2601112"/>
          </a:xfrm>
          <a:prstGeom prst="rect">
            <a:avLst/>
          </a:prstGeom>
        </p:spPr>
      </p:pic>
      <p:pic>
        <p:nvPicPr>
          <p:cNvPr id="85" name="Picture 84">
            <a:extLst>
              <a:ext uri="{FF2B5EF4-FFF2-40B4-BE49-F238E27FC236}">
                <a16:creationId xmlns:a16="http://schemas.microsoft.com/office/drawing/2014/main" id="{B5F7D5DC-44DF-EE4A-9A32-7FBC237053B1}"/>
              </a:ext>
            </a:extLst>
          </p:cNvPr>
          <p:cNvPicPr>
            <a:picLocks noChangeAspect="1"/>
          </p:cNvPicPr>
          <p:nvPr/>
        </p:nvPicPr>
        <p:blipFill>
          <a:blip r:embed="rId2"/>
          <a:stretch>
            <a:fillRect/>
          </a:stretch>
        </p:blipFill>
        <p:spPr>
          <a:xfrm>
            <a:off x="4237459" y="1920240"/>
            <a:ext cx="3599436" cy="2601112"/>
          </a:xfrm>
          <a:prstGeom prst="rect">
            <a:avLst/>
          </a:prstGeom>
        </p:spPr>
      </p:pic>
      <p:pic>
        <p:nvPicPr>
          <p:cNvPr id="86" name="Picture 85">
            <a:extLst>
              <a:ext uri="{FF2B5EF4-FFF2-40B4-BE49-F238E27FC236}">
                <a16:creationId xmlns:a16="http://schemas.microsoft.com/office/drawing/2014/main" id="{3E572081-EFEE-284F-8EB9-ABFBA3395C72}"/>
              </a:ext>
            </a:extLst>
          </p:cNvPr>
          <p:cNvPicPr>
            <a:picLocks noChangeAspect="1"/>
          </p:cNvPicPr>
          <p:nvPr/>
        </p:nvPicPr>
        <p:blipFill>
          <a:blip r:embed="rId2"/>
          <a:stretch>
            <a:fillRect/>
          </a:stretch>
        </p:blipFill>
        <p:spPr>
          <a:xfrm>
            <a:off x="7955276" y="1920240"/>
            <a:ext cx="3599436" cy="2601112"/>
          </a:xfrm>
          <a:prstGeom prst="rect">
            <a:avLst/>
          </a:prstGeom>
        </p:spPr>
      </p:pic>
    </p:spTree>
    <p:extLst>
      <p:ext uri="{BB962C8B-B14F-4D97-AF65-F5344CB8AC3E}">
        <p14:creationId xmlns:p14="http://schemas.microsoft.com/office/powerpoint/2010/main" val="16699308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5A9241-BFDD-7D48-B8AB-2296AE4D1A08}"/>
              </a:ext>
            </a:extLst>
          </p:cNvPr>
          <p:cNvSpPr>
            <a:spLocks noGrp="1"/>
          </p:cNvSpPr>
          <p:nvPr>
            <p:ph type="title"/>
          </p:nvPr>
        </p:nvSpPr>
        <p:spPr>
          <a:xfrm>
            <a:off x="1251678" y="382385"/>
            <a:ext cx="10178322" cy="625800"/>
          </a:xfrm>
        </p:spPr>
        <p:txBody>
          <a:bodyPr>
            <a:normAutofit fontScale="90000"/>
          </a:bodyPr>
          <a:lstStyle/>
          <a:p>
            <a:r>
              <a:rPr lang="en-US" dirty="0"/>
              <a:t>GATED Recurrent unit (GRU)</a:t>
            </a:r>
          </a:p>
        </p:txBody>
      </p:sp>
      <p:sp>
        <p:nvSpPr>
          <p:cNvPr id="3" name="Rectangle 2">
            <a:extLst>
              <a:ext uri="{FF2B5EF4-FFF2-40B4-BE49-F238E27FC236}">
                <a16:creationId xmlns:a16="http://schemas.microsoft.com/office/drawing/2014/main" id="{DCF74A57-6818-4C47-A6A4-227810782AC3}"/>
              </a:ext>
            </a:extLst>
          </p:cNvPr>
          <p:cNvSpPr/>
          <p:nvPr/>
        </p:nvSpPr>
        <p:spPr>
          <a:xfrm>
            <a:off x="8247184" y="6384032"/>
            <a:ext cx="3461397" cy="369332"/>
          </a:xfrm>
          <a:prstGeom prst="rect">
            <a:avLst/>
          </a:prstGeom>
        </p:spPr>
        <p:txBody>
          <a:bodyPr wrap="none">
            <a:spAutoFit/>
          </a:bodyPr>
          <a:lstStyle/>
          <a:p>
            <a:r>
              <a:rPr lang="en-US" dirty="0"/>
              <a:t>Created using http://latex2png.com</a:t>
            </a:r>
          </a:p>
        </p:txBody>
      </p:sp>
      <p:pic>
        <p:nvPicPr>
          <p:cNvPr id="4" name="Picture 3">
            <a:extLst>
              <a:ext uri="{FF2B5EF4-FFF2-40B4-BE49-F238E27FC236}">
                <a16:creationId xmlns:a16="http://schemas.microsoft.com/office/drawing/2014/main" id="{01E159AA-FC75-2948-8026-50B445B35D22}"/>
              </a:ext>
            </a:extLst>
          </p:cNvPr>
          <p:cNvPicPr>
            <a:picLocks noChangeAspect="1"/>
          </p:cNvPicPr>
          <p:nvPr/>
        </p:nvPicPr>
        <p:blipFill rotWithShape="1">
          <a:blip r:embed="rId3"/>
          <a:srcRect r="7884"/>
          <a:stretch/>
        </p:blipFill>
        <p:spPr>
          <a:xfrm>
            <a:off x="1951463" y="1408204"/>
            <a:ext cx="8987883" cy="4850221"/>
          </a:xfrm>
          <a:prstGeom prst="rect">
            <a:avLst/>
          </a:prstGeom>
        </p:spPr>
      </p:pic>
      <p:sp>
        <p:nvSpPr>
          <p:cNvPr id="5" name="Rectangle 4">
            <a:extLst>
              <a:ext uri="{FF2B5EF4-FFF2-40B4-BE49-F238E27FC236}">
                <a16:creationId xmlns:a16="http://schemas.microsoft.com/office/drawing/2014/main" id="{B11C146E-895E-9A40-BA31-DA936E7E73D4}"/>
              </a:ext>
            </a:extLst>
          </p:cNvPr>
          <p:cNvSpPr/>
          <p:nvPr/>
        </p:nvSpPr>
        <p:spPr>
          <a:xfrm>
            <a:off x="6446520" y="3455126"/>
            <a:ext cx="2397034" cy="966651"/>
          </a:xfrm>
          <a:prstGeom prst="rect">
            <a:avLst/>
          </a:prstGeom>
          <a:noFill/>
          <a:ln w="730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130311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29376" y="159360"/>
            <a:ext cx="10178322" cy="803864"/>
          </a:xfrm>
        </p:spPr>
        <p:txBody>
          <a:bodyPr>
            <a:normAutofit/>
          </a:bodyPr>
          <a:lstStyle/>
          <a:p>
            <a:r>
              <a:rPr lang="en-US" dirty="0"/>
              <a:t>Word embedding</a:t>
            </a:r>
          </a:p>
        </p:txBody>
      </p:sp>
      <p:sp>
        <p:nvSpPr>
          <p:cNvPr id="3" name="Content Placeholder 2"/>
          <p:cNvSpPr>
            <a:spLocks noGrp="1"/>
          </p:cNvSpPr>
          <p:nvPr>
            <p:ph idx="1"/>
          </p:nvPr>
        </p:nvSpPr>
        <p:spPr>
          <a:xfrm>
            <a:off x="1229376" y="1075215"/>
            <a:ext cx="10178322" cy="5474042"/>
          </a:xfrm>
        </p:spPr>
        <p:txBody>
          <a:bodyPr>
            <a:normAutofit/>
          </a:bodyPr>
          <a:lstStyle/>
          <a:p>
            <a:r>
              <a:rPr lang="en-US" sz="2400" dirty="0">
                <a:solidFill>
                  <a:schemeClr val="tx1"/>
                </a:solidFill>
              </a:rPr>
              <a:t>The problem with the approach we took for the RNN and LSTM code is the fact that the one-hot encoded input and output are mostly sparse. To overcome this, few embedding techniques have been created to produce dense embedding.</a:t>
            </a:r>
          </a:p>
          <a:p>
            <a:r>
              <a:rPr lang="en-US" sz="2400" dirty="0">
                <a:solidFill>
                  <a:schemeClr val="tx1"/>
                </a:solidFill>
              </a:rPr>
              <a:t>These techniques have properties such as reduced storage need for embedding, similar words are neighbors thus providing RNN a human like understanding of relationship between words</a:t>
            </a:r>
          </a:p>
          <a:p>
            <a:r>
              <a:rPr lang="en-US" sz="2400" dirty="0">
                <a:solidFill>
                  <a:schemeClr val="tx1"/>
                </a:solidFill>
              </a:rPr>
              <a:t>There are two popular methods for embedding. They are</a:t>
            </a:r>
          </a:p>
          <a:p>
            <a:pPr lvl="1"/>
            <a:r>
              <a:rPr lang="en-US" sz="2000" dirty="0">
                <a:solidFill>
                  <a:schemeClr val="tx1"/>
                </a:solidFill>
              </a:rPr>
              <a:t>Word2Vec </a:t>
            </a:r>
            <a:r>
              <a:rPr lang="en-US" sz="2000" dirty="0">
                <a:solidFill>
                  <a:schemeClr val="tx1"/>
                </a:solidFill>
                <a:hlinkClick r:id="rId2"/>
              </a:rPr>
              <a:t>https://www.tensorflow.org/tutorials/word2vec</a:t>
            </a:r>
            <a:endParaRPr lang="en-US" sz="2000" dirty="0">
              <a:solidFill>
                <a:schemeClr val="tx1"/>
              </a:solidFill>
            </a:endParaRPr>
          </a:p>
          <a:p>
            <a:pPr lvl="1"/>
            <a:r>
              <a:rPr lang="en-US" sz="2000" dirty="0">
                <a:solidFill>
                  <a:schemeClr val="tx1"/>
                </a:solidFill>
              </a:rPr>
              <a:t>Global Vectors for Word Representation (</a:t>
            </a:r>
            <a:r>
              <a:rPr lang="en-US" sz="2000" dirty="0" err="1">
                <a:solidFill>
                  <a:schemeClr val="tx1"/>
                </a:solidFill>
              </a:rPr>
              <a:t>GloVe</a:t>
            </a:r>
            <a:r>
              <a:rPr lang="en-US" sz="2000" dirty="0">
                <a:solidFill>
                  <a:schemeClr val="tx1"/>
                </a:solidFill>
              </a:rPr>
              <a:t>)  </a:t>
            </a:r>
            <a:r>
              <a:rPr lang="en-US" sz="2000" dirty="0">
                <a:solidFill>
                  <a:schemeClr val="tx1"/>
                </a:solidFill>
                <a:hlinkClick r:id="rId3"/>
              </a:rPr>
              <a:t>https://nlp.stanford.edu/projects/glove/</a:t>
            </a:r>
            <a:endParaRPr lang="en-US" sz="2000" dirty="0">
              <a:solidFill>
                <a:schemeClr val="tx1"/>
              </a:solidFill>
            </a:endParaRPr>
          </a:p>
          <a:p>
            <a:r>
              <a:rPr lang="en-US" sz="2400" dirty="0">
                <a:solidFill>
                  <a:schemeClr val="tx1"/>
                </a:solidFill>
              </a:rPr>
              <a:t>You can download pre-trained word embedding using </a:t>
            </a:r>
            <a:r>
              <a:rPr lang="en-US" sz="2400" dirty="0" err="1">
                <a:solidFill>
                  <a:schemeClr val="tx1"/>
                </a:solidFill>
              </a:rPr>
              <a:t>gensim</a:t>
            </a:r>
            <a:r>
              <a:rPr lang="en-US" sz="2400" dirty="0">
                <a:solidFill>
                  <a:schemeClr val="tx1"/>
                </a:solidFill>
              </a:rPr>
              <a:t> module (</a:t>
            </a:r>
            <a:r>
              <a:rPr lang="en-US" sz="2400" dirty="0">
                <a:solidFill>
                  <a:schemeClr val="tx1"/>
                </a:solidFill>
                <a:hlinkClick r:id="rId4"/>
              </a:rPr>
              <a:t>https://radimrehurek.com/gensim/).</a:t>
            </a:r>
            <a:endParaRPr lang="en-US" sz="2400" dirty="0">
              <a:solidFill>
                <a:schemeClr val="tx1"/>
              </a:solidFill>
            </a:endParaRPr>
          </a:p>
          <a:p>
            <a:endParaRPr lang="en-US" dirty="0">
              <a:solidFill>
                <a:schemeClr val="tx1"/>
              </a:solidFill>
            </a:endParaRPr>
          </a:p>
        </p:txBody>
      </p:sp>
    </p:spTree>
    <p:extLst>
      <p:ext uri="{BB962C8B-B14F-4D97-AF65-F5344CB8AC3E}">
        <p14:creationId xmlns:p14="http://schemas.microsoft.com/office/powerpoint/2010/main" val="41884083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3D3D5-81D2-594E-84DA-176A2578EAE9}"/>
              </a:ext>
            </a:extLst>
          </p:cNvPr>
          <p:cNvSpPr>
            <a:spLocks noGrp="1"/>
          </p:cNvSpPr>
          <p:nvPr>
            <p:ph type="title"/>
          </p:nvPr>
        </p:nvSpPr>
        <p:spPr>
          <a:xfrm>
            <a:off x="1251678" y="382385"/>
            <a:ext cx="10178322" cy="608215"/>
          </a:xfrm>
        </p:spPr>
        <p:txBody>
          <a:bodyPr>
            <a:normAutofit fontScale="90000"/>
          </a:bodyPr>
          <a:lstStyle/>
          <a:p>
            <a:r>
              <a:rPr lang="en-US" dirty="0"/>
              <a:t>reference</a:t>
            </a:r>
          </a:p>
        </p:txBody>
      </p:sp>
      <p:sp>
        <p:nvSpPr>
          <p:cNvPr id="3" name="Content Placeholder 2">
            <a:extLst>
              <a:ext uri="{FF2B5EF4-FFF2-40B4-BE49-F238E27FC236}">
                <a16:creationId xmlns:a16="http://schemas.microsoft.com/office/drawing/2014/main" id="{D274DB1A-09DA-6E40-B226-55AFAB1F6FAA}"/>
              </a:ext>
            </a:extLst>
          </p:cNvPr>
          <p:cNvSpPr>
            <a:spLocks noGrp="1"/>
          </p:cNvSpPr>
          <p:nvPr>
            <p:ph idx="1"/>
          </p:nvPr>
        </p:nvSpPr>
        <p:spPr>
          <a:xfrm>
            <a:off x="1251678" y="1234441"/>
            <a:ext cx="10178322" cy="3593591"/>
          </a:xfrm>
        </p:spPr>
        <p:txBody>
          <a:bodyPr>
            <a:normAutofit/>
          </a:bodyPr>
          <a:lstStyle/>
          <a:p>
            <a:r>
              <a:rPr lang="en-US" sz="2400" dirty="0">
                <a:hlinkClick r:id="rId2"/>
              </a:rPr>
              <a:t>http://karpathy.github.io/2015/05/21/rnn-effectiveness/</a:t>
            </a:r>
            <a:endParaRPr lang="en-US" sz="2400" dirty="0"/>
          </a:p>
          <a:p>
            <a:r>
              <a:rPr lang="en-US" sz="2400" dirty="0"/>
              <a:t>Ian </a:t>
            </a:r>
            <a:r>
              <a:rPr lang="en-US" sz="2400" dirty="0" err="1"/>
              <a:t>Goodfellow</a:t>
            </a:r>
            <a:r>
              <a:rPr lang="en-US" sz="2400" dirty="0"/>
              <a:t> </a:t>
            </a:r>
            <a:r>
              <a:rPr lang="en-US" sz="2400" dirty="0" err="1"/>
              <a:t>et.al</a:t>
            </a:r>
            <a:r>
              <a:rPr lang="en-US" sz="2400" dirty="0"/>
              <a:t>., “Deep learning”, Chapter 10</a:t>
            </a:r>
          </a:p>
          <a:p>
            <a:r>
              <a:rPr lang="en-US" sz="2400" dirty="0">
                <a:hlinkClick r:id="rId3"/>
              </a:rPr>
              <a:t>http://colah.github.io/posts/2015-08-Understanding-LSTMs/</a:t>
            </a:r>
            <a:r>
              <a:rPr lang="en-US" sz="2400" dirty="0"/>
              <a:t> </a:t>
            </a:r>
          </a:p>
          <a:p>
            <a:r>
              <a:rPr lang="en-US" sz="2400" dirty="0"/>
              <a:t> </a:t>
            </a:r>
            <a:r>
              <a:rPr lang="en-US" sz="2400" dirty="0">
                <a:hlinkClick r:id="rId4"/>
              </a:rPr>
              <a:t>https://www.cs.toronto.edu/~hinton/csc2535/notes/lec10new.pdf</a:t>
            </a:r>
            <a:r>
              <a:rPr lang="en-US" sz="2400" dirty="0"/>
              <a:t> </a:t>
            </a:r>
          </a:p>
          <a:p>
            <a:r>
              <a:rPr lang="en-US" sz="2400" dirty="0"/>
              <a:t> </a:t>
            </a:r>
            <a:r>
              <a:rPr lang="en-US" sz="2400" dirty="0">
                <a:hlinkClick r:id="rId5"/>
              </a:rPr>
              <a:t>https://medium.com/@godricglow/a-deeper-understanding-of-nnets-part-3-lstm-and-gru-e557468acb04</a:t>
            </a:r>
            <a:r>
              <a:rPr lang="en-US" sz="2400" dirty="0"/>
              <a:t> </a:t>
            </a:r>
          </a:p>
          <a:p>
            <a:r>
              <a:rPr lang="en-US" sz="2400" dirty="0">
                <a:hlinkClick r:id="rId6"/>
              </a:rPr>
              <a:t>https://www.youtube.com/watch?v=WCUNPb-5EYI</a:t>
            </a:r>
            <a:r>
              <a:rPr lang="en-US" sz="2400" dirty="0"/>
              <a:t> LSTM by Brandon Rohrer</a:t>
            </a:r>
          </a:p>
        </p:txBody>
      </p:sp>
    </p:spTree>
    <p:extLst>
      <p:ext uri="{BB962C8B-B14F-4D97-AF65-F5344CB8AC3E}">
        <p14:creationId xmlns:p14="http://schemas.microsoft.com/office/powerpoint/2010/main" val="26879234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ACDB85-A44A-624D-AA0B-75865380B68F}"/>
              </a:ext>
            </a:extLst>
          </p:cNvPr>
          <p:cNvSpPr>
            <a:spLocks noGrp="1"/>
          </p:cNvSpPr>
          <p:nvPr>
            <p:ph type="title"/>
          </p:nvPr>
        </p:nvSpPr>
        <p:spPr>
          <a:xfrm>
            <a:off x="1251678" y="382385"/>
            <a:ext cx="10178322" cy="971630"/>
          </a:xfrm>
        </p:spPr>
        <p:txBody>
          <a:bodyPr>
            <a:normAutofit/>
          </a:bodyPr>
          <a:lstStyle/>
          <a:p>
            <a:r>
              <a:rPr lang="en-US" dirty="0"/>
              <a:t>applications</a:t>
            </a:r>
          </a:p>
        </p:txBody>
      </p:sp>
      <p:sp>
        <p:nvSpPr>
          <p:cNvPr id="8" name="Rectangle 7">
            <a:extLst>
              <a:ext uri="{FF2B5EF4-FFF2-40B4-BE49-F238E27FC236}">
                <a16:creationId xmlns:a16="http://schemas.microsoft.com/office/drawing/2014/main" id="{2D650185-CFDF-CD48-ADE0-334570DF75C5}"/>
              </a:ext>
            </a:extLst>
          </p:cNvPr>
          <p:cNvSpPr/>
          <p:nvPr/>
        </p:nvSpPr>
        <p:spPr>
          <a:xfrm>
            <a:off x="3206763" y="6333686"/>
            <a:ext cx="5988627" cy="369332"/>
          </a:xfrm>
          <a:prstGeom prst="rect">
            <a:avLst/>
          </a:prstGeom>
        </p:spPr>
        <p:txBody>
          <a:bodyPr wrap="none">
            <a:spAutoFit/>
          </a:bodyPr>
          <a:lstStyle/>
          <a:p>
            <a:r>
              <a:rPr lang="en-US" dirty="0"/>
              <a:t>Visual question answering: https://</a:t>
            </a:r>
            <a:r>
              <a:rPr lang="en-US" dirty="0" err="1"/>
              <a:t>arxiv.org</a:t>
            </a:r>
            <a:r>
              <a:rPr lang="en-US" dirty="0"/>
              <a:t>/pdf/1505.02074.pdf</a:t>
            </a:r>
          </a:p>
        </p:txBody>
      </p:sp>
      <p:pic>
        <p:nvPicPr>
          <p:cNvPr id="6" name="Picture 5">
            <a:extLst>
              <a:ext uri="{FF2B5EF4-FFF2-40B4-BE49-F238E27FC236}">
                <a16:creationId xmlns:a16="http://schemas.microsoft.com/office/drawing/2014/main" id="{FBFDB574-1489-7140-8451-083E1B6FCA8D}"/>
              </a:ext>
            </a:extLst>
          </p:cNvPr>
          <p:cNvPicPr>
            <a:picLocks noChangeAspect="1"/>
          </p:cNvPicPr>
          <p:nvPr/>
        </p:nvPicPr>
        <p:blipFill>
          <a:blip r:embed="rId2"/>
          <a:stretch>
            <a:fillRect/>
          </a:stretch>
        </p:blipFill>
        <p:spPr>
          <a:xfrm>
            <a:off x="325464" y="1354015"/>
            <a:ext cx="11322306" cy="4725771"/>
          </a:xfrm>
          <a:prstGeom prst="rect">
            <a:avLst/>
          </a:prstGeom>
        </p:spPr>
      </p:pic>
    </p:spTree>
    <p:extLst>
      <p:ext uri="{BB962C8B-B14F-4D97-AF65-F5344CB8AC3E}">
        <p14:creationId xmlns:p14="http://schemas.microsoft.com/office/powerpoint/2010/main" val="1675309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ACDB85-A44A-624D-AA0B-75865380B68F}"/>
              </a:ext>
            </a:extLst>
          </p:cNvPr>
          <p:cNvSpPr>
            <a:spLocks noGrp="1"/>
          </p:cNvSpPr>
          <p:nvPr>
            <p:ph type="title"/>
          </p:nvPr>
        </p:nvSpPr>
        <p:spPr>
          <a:xfrm>
            <a:off x="1251678" y="382385"/>
            <a:ext cx="10178322" cy="971630"/>
          </a:xfrm>
        </p:spPr>
        <p:txBody>
          <a:bodyPr>
            <a:normAutofit/>
          </a:bodyPr>
          <a:lstStyle/>
          <a:p>
            <a:r>
              <a:rPr lang="en-US" dirty="0"/>
              <a:t>applications</a:t>
            </a:r>
          </a:p>
        </p:txBody>
      </p:sp>
      <p:sp>
        <p:nvSpPr>
          <p:cNvPr id="3" name="Content Placeholder 2">
            <a:extLst>
              <a:ext uri="{FF2B5EF4-FFF2-40B4-BE49-F238E27FC236}">
                <a16:creationId xmlns:a16="http://schemas.microsoft.com/office/drawing/2014/main" id="{103D7EAE-9206-6C48-A371-966210491BD0}"/>
              </a:ext>
            </a:extLst>
          </p:cNvPr>
          <p:cNvSpPr>
            <a:spLocks noGrp="1"/>
          </p:cNvSpPr>
          <p:nvPr>
            <p:ph idx="1"/>
          </p:nvPr>
        </p:nvSpPr>
        <p:spPr>
          <a:xfrm>
            <a:off x="1251678" y="1494693"/>
            <a:ext cx="10178322" cy="3593591"/>
          </a:xfrm>
        </p:spPr>
        <p:txBody>
          <a:bodyPr/>
          <a:lstStyle/>
          <a:p>
            <a:r>
              <a:rPr lang="en-US" sz="2800" dirty="0">
                <a:hlinkClick r:id="rId2"/>
              </a:rPr>
              <a:t>https://soundcloud.com/optometrist-prime/recurrence-music-written-by-a-recurrent-neural-network</a:t>
            </a:r>
            <a:endParaRPr lang="en-US" sz="2800" dirty="0"/>
          </a:p>
          <a:p>
            <a:r>
              <a:rPr lang="en-US" sz="2800" dirty="0">
                <a:hlinkClick r:id="rId3"/>
              </a:rPr>
              <a:t>https://soundcloud.com/o_ooooo/some-music-generated-by-char-rnn</a:t>
            </a:r>
            <a:endParaRPr lang="en-US" sz="2800" dirty="0"/>
          </a:p>
          <a:p>
            <a:r>
              <a:rPr lang="en-US" sz="2800" dirty="0">
                <a:hlinkClick r:id="rId4"/>
              </a:rPr>
              <a:t>https://github.com/mineshmathew/char_rnn_karpathy_keras</a:t>
            </a:r>
            <a:endParaRPr lang="en-US" sz="2800" dirty="0"/>
          </a:p>
          <a:p>
            <a:endParaRPr lang="en-US" dirty="0"/>
          </a:p>
        </p:txBody>
      </p:sp>
    </p:spTree>
    <p:extLst>
      <p:ext uri="{BB962C8B-B14F-4D97-AF65-F5344CB8AC3E}">
        <p14:creationId xmlns:p14="http://schemas.microsoft.com/office/powerpoint/2010/main" val="17500704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7583" y="178918"/>
            <a:ext cx="7729728" cy="1188720"/>
          </a:xfrm>
        </p:spPr>
        <p:txBody>
          <a:bodyPr/>
          <a:lstStyle/>
          <a:p>
            <a:r>
              <a:rPr lang="en-US" dirty="0" err="1"/>
              <a:t>tanh</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15350" y="1587607"/>
                <a:ext cx="4785696" cy="1031497"/>
              </a:xfrm>
            </p:spPr>
            <p:txBody>
              <a:bodyPr>
                <a:noAutofit/>
              </a:bodyPr>
              <a:lstStyle/>
              <a:p>
                <a:pPr marL="0" indent="0">
                  <a:buNone/>
                </a:pPr>
                <a:r>
                  <a:rPr lang="en-US" sz="3200" i="1" dirty="0">
                    <a:latin typeface="Cambria Math" charset="0"/>
                  </a:rPr>
                  <a:t>t</a:t>
                </a:r>
                <a14:m>
                  <m:oMath xmlns:m="http://schemas.openxmlformats.org/officeDocument/2006/math">
                    <m:r>
                      <a:rPr lang="en-US" sz="3200" i="1">
                        <a:latin typeface="Cambria Math" charset="0"/>
                      </a:rPr>
                      <m:t>𝑎𝑛h</m:t>
                    </m:r>
                    <m:r>
                      <a:rPr lang="en-US" sz="3200" b="0" i="1" smtClean="0">
                        <a:latin typeface="Cambria Math" panose="02040503050406030204" pitchFamily="18" charset="0"/>
                      </a:rPr>
                      <m:t>(</m:t>
                    </m:r>
                    <m:r>
                      <a:rPr lang="en-US" sz="3200" b="0" i="1" smtClean="0">
                        <a:latin typeface="Cambria Math" panose="02040503050406030204" pitchFamily="18" charset="0"/>
                      </a:rPr>
                      <m:t>𝑥</m:t>
                    </m:r>
                    <m:r>
                      <a:rPr lang="en-US" sz="3200" b="0" i="1" smtClean="0">
                        <a:latin typeface="Cambria Math" panose="02040503050406030204" pitchFamily="18" charset="0"/>
                      </a:rPr>
                      <m:t>)=</m:t>
                    </m:r>
                    <m:f>
                      <m:fPr>
                        <m:ctrlPr>
                          <a:rPr lang="mr-IN" sz="3200" i="1">
                            <a:latin typeface="Cambria Math" panose="02040503050406030204" pitchFamily="18" charset="0"/>
                          </a:rPr>
                        </m:ctrlPr>
                      </m:fPr>
                      <m:num>
                        <m:r>
                          <a:rPr lang="en-US" sz="3200" i="1">
                            <a:latin typeface="Cambria Math" charset="0"/>
                          </a:rPr>
                          <m:t>1</m:t>
                        </m:r>
                        <m:r>
                          <a:rPr lang="en-US" sz="3200" b="0" i="1" smtClean="0">
                            <a:latin typeface="Cambria Math" panose="02040503050406030204" pitchFamily="18" charset="0"/>
                          </a:rPr>
                          <m:t>−</m:t>
                        </m:r>
                        <m:sSup>
                          <m:sSupPr>
                            <m:ctrlPr>
                              <a:rPr lang="en-US" sz="3200" i="1">
                                <a:latin typeface="Cambria Math" panose="02040503050406030204" pitchFamily="18" charset="0"/>
                              </a:rPr>
                            </m:ctrlPr>
                          </m:sSupPr>
                          <m:e>
                            <m:r>
                              <a:rPr lang="en-US" sz="3200" i="1">
                                <a:latin typeface="Cambria Math" charset="0"/>
                              </a:rPr>
                              <m:t>𝑒</m:t>
                            </m:r>
                          </m:e>
                          <m:sup>
                            <m:r>
                              <a:rPr lang="en-US" sz="3200" i="1">
                                <a:latin typeface="Cambria Math" charset="0"/>
                              </a:rPr>
                              <m:t>−2</m:t>
                            </m:r>
                            <m:r>
                              <a:rPr lang="en-US" sz="3200" i="1">
                                <a:latin typeface="Cambria Math" charset="0"/>
                              </a:rPr>
                              <m:t>𝑥</m:t>
                            </m:r>
                          </m:sup>
                        </m:sSup>
                      </m:num>
                      <m:den>
                        <m:r>
                          <a:rPr lang="en-US" sz="3200" i="1">
                            <a:latin typeface="Cambria Math" charset="0"/>
                          </a:rPr>
                          <m:t>1+</m:t>
                        </m:r>
                        <m:sSup>
                          <m:sSupPr>
                            <m:ctrlPr>
                              <a:rPr lang="en-US" sz="3200" i="1">
                                <a:latin typeface="Cambria Math" panose="02040503050406030204" pitchFamily="18" charset="0"/>
                              </a:rPr>
                            </m:ctrlPr>
                          </m:sSupPr>
                          <m:e>
                            <m:r>
                              <a:rPr lang="en-US" sz="3200" i="1">
                                <a:latin typeface="Cambria Math" charset="0"/>
                              </a:rPr>
                              <m:t>𝑒</m:t>
                            </m:r>
                          </m:e>
                          <m:sup>
                            <m:r>
                              <a:rPr lang="en-US" sz="3200" i="1">
                                <a:latin typeface="Cambria Math" charset="0"/>
                              </a:rPr>
                              <m:t>−2</m:t>
                            </m:r>
                            <m:r>
                              <a:rPr lang="en-US" sz="3200" i="1">
                                <a:latin typeface="Cambria Math" charset="0"/>
                              </a:rPr>
                              <m:t>𝑥</m:t>
                            </m:r>
                          </m:sup>
                        </m:sSup>
                      </m:den>
                    </m:f>
                  </m:oMath>
                </a14:m>
                <a:endParaRPr lang="en-US" sz="3200" dirty="0"/>
              </a:p>
              <a:p>
                <a:pPr marL="0" indent="0">
                  <a:buNone/>
                </a:pPr>
                <a:endParaRPr lang="en-US" sz="3200" dirty="0"/>
              </a:p>
              <a:p>
                <a:pPr marL="0" indent="0">
                  <a:buNone/>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𝑡𝑎𝑛</m:t>
                      </m:r>
                      <m:sSup>
                        <m:sSupPr>
                          <m:ctrlPr>
                            <a:rPr lang="en-US" sz="3200" b="0" i="1" smtClean="0">
                              <a:latin typeface="Cambria Math" panose="02040503050406030204" pitchFamily="18" charset="0"/>
                            </a:rPr>
                          </m:ctrlPr>
                        </m:sSupPr>
                        <m:e>
                          <m:r>
                            <a:rPr lang="en-US" sz="3200" b="0" i="1" smtClean="0">
                              <a:latin typeface="Cambria Math" panose="02040503050406030204" pitchFamily="18" charset="0"/>
                            </a:rPr>
                            <m:t>h</m:t>
                          </m:r>
                        </m:e>
                        <m:sup>
                          <m:r>
                            <a:rPr lang="en-US" sz="3200" b="0" i="1" smtClean="0">
                              <a:latin typeface="Cambria Math" panose="02040503050406030204" pitchFamily="18" charset="0"/>
                            </a:rPr>
                            <m:t>′</m:t>
                          </m:r>
                        </m:sup>
                      </m:sSup>
                      <m:d>
                        <m:dPr>
                          <m:ctrlPr>
                            <a:rPr lang="en-US" sz="3200" b="0" i="1" smtClean="0">
                              <a:latin typeface="Cambria Math" panose="02040503050406030204" pitchFamily="18" charset="0"/>
                            </a:rPr>
                          </m:ctrlPr>
                        </m:dPr>
                        <m:e>
                          <m:r>
                            <a:rPr lang="en-US" sz="3200" b="0" i="1" smtClean="0">
                              <a:latin typeface="Cambria Math" panose="02040503050406030204" pitchFamily="18" charset="0"/>
                            </a:rPr>
                            <m:t>𝑥</m:t>
                          </m:r>
                        </m:e>
                      </m:d>
                      <m:r>
                        <a:rPr lang="en-US" sz="3200" b="0" i="1" smtClean="0">
                          <a:latin typeface="Cambria Math" panose="02040503050406030204" pitchFamily="18" charset="0"/>
                        </a:rPr>
                        <m:t>=1−</m:t>
                      </m:r>
                      <m:sSup>
                        <m:sSupPr>
                          <m:ctrlPr>
                            <a:rPr lang="en-US" sz="3200" b="0" i="1" smtClean="0">
                              <a:latin typeface="Cambria Math" panose="02040503050406030204" pitchFamily="18" charset="0"/>
                            </a:rPr>
                          </m:ctrlPr>
                        </m:sSupPr>
                        <m:e>
                          <m:r>
                            <a:rPr lang="en-US" sz="3200" b="0" i="1" smtClean="0">
                              <a:latin typeface="Cambria Math" panose="02040503050406030204" pitchFamily="18" charset="0"/>
                            </a:rPr>
                            <m:t>𝑡𝑎𝑛h</m:t>
                          </m:r>
                        </m:e>
                        <m:sup>
                          <m:r>
                            <a:rPr lang="en-US" sz="3200" b="0" i="1" smtClean="0">
                              <a:latin typeface="Cambria Math" panose="02040503050406030204" pitchFamily="18" charset="0"/>
                            </a:rPr>
                            <m:t>2</m:t>
                          </m:r>
                        </m:sup>
                      </m:sSup>
                      <m:r>
                        <a:rPr lang="en-US" sz="3200" b="0" i="1" smtClean="0">
                          <a:latin typeface="Cambria Math" panose="02040503050406030204" pitchFamily="18" charset="0"/>
                        </a:rPr>
                        <m:t>⁡(</m:t>
                      </m:r>
                      <m:r>
                        <a:rPr lang="en-US" sz="3200" b="0" i="1" smtClean="0">
                          <a:latin typeface="Cambria Math" panose="02040503050406030204" pitchFamily="18" charset="0"/>
                        </a:rPr>
                        <m:t>𝑥</m:t>
                      </m:r>
                      <m:r>
                        <a:rPr lang="en-US" sz="3200" b="0" i="1" smtClean="0">
                          <a:latin typeface="Cambria Math" panose="02040503050406030204" pitchFamily="18" charset="0"/>
                        </a:rPr>
                        <m:t>)</m:t>
                      </m:r>
                    </m:oMath>
                  </m:oMathPara>
                </a14:m>
                <a:endParaRPr lang="en-US" sz="3200" dirty="0"/>
              </a:p>
              <a:p>
                <a:pPr marL="0" indent="0">
                  <a:buNone/>
                </a:pPr>
                <a:endParaRPr lang="en-US" sz="3200" dirty="0"/>
              </a:p>
              <a:p>
                <a:pPr marL="0" indent="0">
                  <a:buNone/>
                </a:pPr>
                <a:endParaRPr lang="en-US" sz="3200" dirty="0"/>
              </a:p>
              <a:p>
                <a:pPr marL="0" indent="0">
                  <a:buNone/>
                </a:pPr>
                <a:endParaRPr lang="en-US" sz="3200" dirty="0"/>
              </a:p>
              <a:p>
                <a:pPr marL="0" indent="0">
                  <a:buNone/>
                </a:pPr>
                <a:endParaRPr lang="en-US" sz="3200" dirty="0"/>
              </a:p>
              <a:p>
                <a:pPr marL="0" indent="0">
                  <a:buNone/>
                </a:pPr>
                <a:endParaRPr lang="en-US" sz="3200" dirty="0"/>
              </a:p>
              <a:p>
                <a:pPr marL="0" indent="0">
                  <a:buNone/>
                </a:pPr>
                <a:endParaRPr lang="en-US" sz="3200" dirty="0"/>
              </a:p>
              <a:p>
                <a:pPr marL="0" indent="0">
                  <a:buNone/>
                </a:pPr>
                <a:endParaRPr lang="en-US" sz="3200" dirty="0"/>
              </a:p>
              <a:p>
                <a:pPr marL="0" indent="0">
                  <a:buNone/>
                </a:pPr>
                <a:endParaRPr lang="en-US" sz="3200" dirty="0"/>
              </a:p>
              <a:p>
                <a:pPr marL="0" indent="0">
                  <a:buNone/>
                </a:pPr>
                <a:r>
                  <a:rPr lang="en-US" sz="3200" dirty="0"/>
                  <a:t>			              				  		  </a:t>
                </a:r>
              </a:p>
              <a:p>
                <a:pPr marL="0" indent="0">
                  <a:buNone/>
                </a:pPr>
                <a:r>
                  <a:rPr lang="en-US" sz="3200" dirty="0"/>
                  <a:t>				</a:t>
                </a:r>
              </a:p>
              <a:p>
                <a:pPr marL="0" indent="0">
                  <a:buNone/>
                </a:pPr>
                <a:endParaRPr lang="en-US" sz="32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15350" y="1587607"/>
                <a:ext cx="4785696" cy="1031497"/>
              </a:xfrm>
              <a:blipFill>
                <a:blip r:embed="rId2"/>
                <a:stretch>
                  <a:fillRect l="-3175" b="-102439"/>
                </a:stretch>
              </a:blipFill>
            </p:spPr>
            <p:txBody>
              <a:bodyPr/>
              <a:lstStyle/>
              <a:p>
                <a:r>
                  <a:rPr lang="en-US">
                    <a:noFill/>
                  </a:rPr>
                  <a:t> </a:t>
                </a:r>
              </a:p>
            </p:txBody>
          </p:sp>
        </mc:Fallback>
      </mc:AlternateContent>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96646" y="2038039"/>
            <a:ext cx="5893241" cy="3245886"/>
          </a:xfrm>
          <a:prstGeom prst="rect">
            <a:avLst/>
          </a:prstGeom>
        </p:spPr>
      </p:pic>
      <p:sp>
        <p:nvSpPr>
          <p:cNvPr id="5" name="Rectangle 4">
            <a:extLst>
              <a:ext uri="{FF2B5EF4-FFF2-40B4-BE49-F238E27FC236}">
                <a16:creationId xmlns:a16="http://schemas.microsoft.com/office/drawing/2014/main" id="{1B6FCC78-DD9A-9947-9A78-AA94D01AB6C2}"/>
              </a:ext>
            </a:extLst>
          </p:cNvPr>
          <p:cNvSpPr/>
          <p:nvPr/>
        </p:nvSpPr>
        <p:spPr>
          <a:xfrm>
            <a:off x="3001700" y="5723863"/>
            <a:ext cx="6987251" cy="369332"/>
          </a:xfrm>
          <a:prstGeom prst="rect">
            <a:avLst/>
          </a:prstGeom>
        </p:spPr>
        <p:txBody>
          <a:bodyPr wrap="square">
            <a:spAutoFit/>
          </a:bodyPr>
          <a:lstStyle/>
          <a:p>
            <a:r>
              <a:rPr lang="en-US" dirty="0"/>
              <a:t>https://</a:t>
            </a:r>
            <a:r>
              <a:rPr lang="en-US" dirty="0" err="1"/>
              <a:t>commons.wikimedia.org</a:t>
            </a:r>
            <a:r>
              <a:rPr lang="en-US" dirty="0"/>
              <a:t>/wiki/</a:t>
            </a:r>
            <a:r>
              <a:rPr lang="en-US" dirty="0" err="1"/>
              <a:t>File:Hyperbolic_Tangent.svg</a:t>
            </a:r>
            <a:endParaRPr lang="en-US" dirty="0"/>
          </a:p>
        </p:txBody>
      </p:sp>
    </p:spTree>
    <p:extLst>
      <p:ext uri="{BB962C8B-B14F-4D97-AF65-F5344CB8AC3E}">
        <p14:creationId xmlns:p14="http://schemas.microsoft.com/office/powerpoint/2010/main" val="15509695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32D49D-0718-9B48-90CD-7896E790D568}"/>
              </a:ext>
            </a:extLst>
          </p:cNvPr>
          <p:cNvSpPr>
            <a:spLocks noGrp="1"/>
          </p:cNvSpPr>
          <p:nvPr>
            <p:ph type="title"/>
          </p:nvPr>
        </p:nvSpPr>
        <p:spPr>
          <a:xfrm>
            <a:off x="2243836" y="208114"/>
            <a:ext cx="7729728" cy="1188720"/>
          </a:xfrm>
        </p:spPr>
        <p:txBody>
          <a:bodyPr/>
          <a:lstStyle/>
          <a:p>
            <a:r>
              <a:rPr lang="en-US" dirty="0"/>
              <a:t>One-hot encoding</a:t>
            </a:r>
          </a:p>
        </p:txBody>
      </p:sp>
      <p:sp>
        <p:nvSpPr>
          <p:cNvPr id="3" name="Content Placeholder 2">
            <a:extLst>
              <a:ext uri="{FF2B5EF4-FFF2-40B4-BE49-F238E27FC236}">
                <a16:creationId xmlns:a16="http://schemas.microsoft.com/office/drawing/2014/main" id="{0DE0043D-AB5A-8E4E-A98D-A1C7736C131F}"/>
              </a:ext>
            </a:extLst>
          </p:cNvPr>
          <p:cNvSpPr>
            <a:spLocks noGrp="1"/>
          </p:cNvSpPr>
          <p:nvPr>
            <p:ph idx="1"/>
          </p:nvPr>
        </p:nvSpPr>
        <p:spPr>
          <a:xfrm>
            <a:off x="2516530" y="2145313"/>
            <a:ext cx="7729728" cy="3101983"/>
          </a:xfrm>
        </p:spPr>
        <p:txBody>
          <a:bodyPr/>
          <a:lstStyle/>
          <a:p>
            <a:pPr marL="0" indent="0">
              <a:buNone/>
            </a:pPr>
            <a:r>
              <a:rPr lang="en-US" sz="3600" dirty="0" err="1"/>
              <a:t>i</a:t>
            </a:r>
            <a:r>
              <a:rPr lang="en-US" sz="3600" dirty="0"/>
              <a:t>  		[1, 0, 0, 0]</a:t>
            </a:r>
          </a:p>
          <a:p>
            <a:pPr marL="0" indent="0">
              <a:buNone/>
            </a:pPr>
            <a:r>
              <a:rPr lang="en-US" sz="3600" dirty="0"/>
              <a:t>have 	[0, 1, 0, 0]</a:t>
            </a:r>
          </a:p>
          <a:p>
            <a:pPr marL="0" indent="0">
              <a:buNone/>
            </a:pPr>
            <a:r>
              <a:rPr lang="en-US" sz="3600" dirty="0"/>
              <a:t>a 		[0, 0, 1, 0]</a:t>
            </a:r>
          </a:p>
          <a:p>
            <a:pPr marL="0" indent="0">
              <a:buNone/>
            </a:pPr>
            <a:r>
              <a:rPr lang="en-US" sz="3600" dirty="0"/>
              <a:t>dream 	[0, 0, 0, 1]</a:t>
            </a:r>
          </a:p>
          <a:p>
            <a:endParaRPr lang="en-US" dirty="0"/>
          </a:p>
        </p:txBody>
      </p:sp>
    </p:spTree>
    <p:extLst>
      <p:ext uri="{BB962C8B-B14F-4D97-AF65-F5344CB8AC3E}">
        <p14:creationId xmlns:p14="http://schemas.microsoft.com/office/powerpoint/2010/main" val="5570025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E132BE-AEE8-9E44-BB55-068B7AF4B208}"/>
              </a:ext>
            </a:extLst>
          </p:cNvPr>
          <p:cNvSpPr>
            <a:spLocks noGrp="1"/>
          </p:cNvSpPr>
          <p:nvPr>
            <p:ph type="title"/>
          </p:nvPr>
        </p:nvSpPr>
        <p:spPr>
          <a:xfrm>
            <a:off x="1251678" y="170513"/>
            <a:ext cx="10178322" cy="767886"/>
          </a:xfrm>
        </p:spPr>
        <p:txBody>
          <a:bodyPr>
            <a:normAutofit fontScale="90000"/>
          </a:bodyPr>
          <a:lstStyle/>
          <a:p>
            <a:r>
              <a:rPr lang="en-US" dirty="0"/>
              <a:t>Neural network – one to one</a:t>
            </a:r>
          </a:p>
        </p:txBody>
      </p:sp>
      <p:sp>
        <p:nvSpPr>
          <p:cNvPr id="10" name="Rectangle 9">
            <a:extLst>
              <a:ext uri="{FF2B5EF4-FFF2-40B4-BE49-F238E27FC236}">
                <a16:creationId xmlns:a16="http://schemas.microsoft.com/office/drawing/2014/main" id="{E95AC2F4-631E-294E-B43B-84A9F04CFE9F}"/>
              </a:ext>
            </a:extLst>
          </p:cNvPr>
          <p:cNvSpPr/>
          <p:nvPr/>
        </p:nvSpPr>
        <p:spPr>
          <a:xfrm>
            <a:off x="2442800" y="4669159"/>
            <a:ext cx="800766" cy="75613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x</a:t>
            </a:r>
          </a:p>
        </p:txBody>
      </p:sp>
      <p:sp>
        <p:nvSpPr>
          <p:cNvPr id="14" name="Rectangle 13">
            <a:extLst>
              <a:ext uri="{FF2B5EF4-FFF2-40B4-BE49-F238E27FC236}">
                <a16:creationId xmlns:a16="http://schemas.microsoft.com/office/drawing/2014/main" id="{E034253B-52FA-EC47-AD2A-A15A06F3AEFE}"/>
              </a:ext>
            </a:extLst>
          </p:cNvPr>
          <p:cNvSpPr/>
          <p:nvPr/>
        </p:nvSpPr>
        <p:spPr>
          <a:xfrm>
            <a:off x="2343115" y="1729068"/>
            <a:ext cx="947599" cy="636834"/>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3200" dirty="0"/>
              <a:t>y</a:t>
            </a:r>
          </a:p>
        </p:txBody>
      </p:sp>
      <p:cxnSp>
        <p:nvCxnSpPr>
          <p:cNvPr id="15" name="Straight Arrow Connector 14">
            <a:extLst>
              <a:ext uri="{FF2B5EF4-FFF2-40B4-BE49-F238E27FC236}">
                <a16:creationId xmlns:a16="http://schemas.microsoft.com/office/drawing/2014/main" id="{A2503714-5B27-2C49-90D0-7E6424FC2FB9}"/>
              </a:ext>
            </a:extLst>
          </p:cNvPr>
          <p:cNvCxnSpPr>
            <a:cxnSpLocks/>
          </p:cNvCxnSpPr>
          <p:nvPr/>
        </p:nvCxnSpPr>
        <p:spPr>
          <a:xfrm>
            <a:off x="2833724" y="2359403"/>
            <a:ext cx="0" cy="751533"/>
          </a:xfrm>
          <a:prstGeom prst="straightConnector1">
            <a:avLst/>
          </a:prstGeom>
          <a:ln w="34925">
            <a:headEnd type="arrow" w="lg" len="lg"/>
            <a:tailEnd type="non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A2940358-F801-AE42-9801-9432B81F7797}"/>
              </a:ext>
            </a:extLst>
          </p:cNvPr>
          <p:cNvCxnSpPr>
            <a:cxnSpLocks/>
          </p:cNvCxnSpPr>
          <p:nvPr/>
        </p:nvCxnSpPr>
        <p:spPr>
          <a:xfrm>
            <a:off x="2833724" y="3912711"/>
            <a:ext cx="0" cy="751533"/>
          </a:xfrm>
          <a:prstGeom prst="straightConnector1">
            <a:avLst/>
          </a:prstGeom>
          <a:ln w="34925">
            <a:headEnd type="arrow" w="lg" len="lg"/>
            <a:tailEnd type="non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357BF9EF-D07D-E941-A4AD-5C56A5B29483}"/>
              </a:ext>
            </a:extLst>
          </p:cNvPr>
          <p:cNvSpPr/>
          <p:nvPr/>
        </p:nvSpPr>
        <p:spPr>
          <a:xfrm>
            <a:off x="2036811" y="3156572"/>
            <a:ext cx="1582615" cy="79716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3200" dirty="0"/>
          </a:p>
        </p:txBody>
      </p:sp>
      <p:sp>
        <p:nvSpPr>
          <p:cNvPr id="4" name="Rectangle 3">
            <a:extLst>
              <a:ext uri="{FF2B5EF4-FFF2-40B4-BE49-F238E27FC236}">
                <a16:creationId xmlns:a16="http://schemas.microsoft.com/office/drawing/2014/main" id="{061C70C6-18B7-804F-9842-E45B389AA0AB}"/>
              </a:ext>
            </a:extLst>
          </p:cNvPr>
          <p:cNvSpPr/>
          <p:nvPr/>
        </p:nvSpPr>
        <p:spPr>
          <a:xfrm>
            <a:off x="2050278" y="5657216"/>
            <a:ext cx="1747081" cy="523220"/>
          </a:xfrm>
          <a:prstGeom prst="rect">
            <a:avLst/>
          </a:prstGeom>
        </p:spPr>
        <p:txBody>
          <a:bodyPr wrap="none">
            <a:spAutoFit/>
          </a:bodyPr>
          <a:lstStyle/>
          <a:p>
            <a:r>
              <a:rPr lang="en-US" sz="2800" dirty="0"/>
              <a:t>I [1, 0, 0, 0]</a:t>
            </a:r>
          </a:p>
        </p:txBody>
      </p:sp>
      <p:sp>
        <p:nvSpPr>
          <p:cNvPr id="23" name="Rectangle 22">
            <a:extLst>
              <a:ext uri="{FF2B5EF4-FFF2-40B4-BE49-F238E27FC236}">
                <a16:creationId xmlns:a16="http://schemas.microsoft.com/office/drawing/2014/main" id="{A33D1D49-8F42-334C-B07A-0BD232FF491F}"/>
              </a:ext>
            </a:extLst>
          </p:cNvPr>
          <p:cNvSpPr/>
          <p:nvPr/>
        </p:nvSpPr>
        <p:spPr>
          <a:xfrm>
            <a:off x="1700497" y="1089389"/>
            <a:ext cx="2310761" cy="523220"/>
          </a:xfrm>
          <a:prstGeom prst="rect">
            <a:avLst/>
          </a:prstGeom>
        </p:spPr>
        <p:txBody>
          <a:bodyPr wrap="none">
            <a:spAutoFit/>
          </a:bodyPr>
          <a:lstStyle/>
          <a:p>
            <a:r>
              <a:rPr lang="en-US" sz="2800" dirty="0"/>
              <a:t>have [0, 1, 0, 0]</a:t>
            </a:r>
          </a:p>
        </p:txBody>
      </p:sp>
      <p:sp>
        <p:nvSpPr>
          <p:cNvPr id="25" name="Rectangle 24">
            <a:extLst>
              <a:ext uri="{FF2B5EF4-FFF2-40B4-BE49-F238E27FC236}">
                <a16:creationId xmlns:a16="http://schemas.microsoft.com/office/drawing/2014/main" id="{EA07D19E-BC4F-AD46-8458-C68D3C985454}"/>
              </a:ext>
            </a:extLst>
          </p:cNvPr>
          <p:cNvSpPr/>
          <p:nvPr/>
        </p:nvSpPr>
        <p:spPr>
          <a:xfrm>
            <a:off x="6004450" y="4669159"/>
            <a:ext cx="800766" cy="75613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x</a:t>
            </a:r>
          </a:p>
        </p:txBody>
      </p:sp>
      <p:sp>
        <p:nvSpPr>
          <p:cNvPr id="28" name="Rectangle 27">
            <a:extLst>
              <a:ext uri="{FF2B5EF4-FFF2-40B4-BE49-F238E27FC236}">
                <a16:creationId xmlns:a16="http://schemas.microsoft.com/office/drawing/2014/main" id="{29846C17-46BB-3E45-B9D0-EB5FDAA369BA}"/>
              </a:ext>
            </a:extLst>
          </p:cNvPr>
          <p:cNvSpPr/>
          <p:nvPr/>
        </p:nvSpPr>
        <p:spPr>
          <a:xfrm>
            <a:off x="5904765" y="1729068"/>
            <a:ext cx="947599" cy="636834"/>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3200" dirty="0"/>
              <a:t>y</a:t>
            </a:r>
          </a:p>
        </p:txBody>
      </p:sp>
      <p:cxnSp>
        <p:nvCxnSpPr>
          <p:cNvPr id="29" name="Straight Arrow Connector 28">
            <a:extLst>
              <a:ext uri="{FF2B5EF4-FFF2-40B4-BE49-F238E27FC236}">
                <a16:creationId xmlns:a16="http://schemas.microsoft.com/office/drawing/2014/main" id="{01282F86-CCAE-2549-B1A1-2B41162F39C7}"/>
              </a:ext>
            </a:extLst>
          </p:cNvPr>
          <p:cNvCxnSpPr>
            <a:cxnSpLocks/>
          </p:cNvCxnSpPr>
          <p:nvPr/>
        </p:nvCxnSpPr>
        <p:spPr>
          <a:xfrm>
            <a:off x="6395374" y="2359403"/>
            <a:ext cx="0" cy="751533"/>
          </a:xfrm>
          <a:prstGeom prst="straightConnector1">
            <a:avLst/>
          </a:prstGeom>
          <a:ln w="34925">
            <a:headEnd type="arrow" w="lg" len="lg"/>
            <a:tailEnd type="non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301518D5-A65A-5C47-953A-4580A4323392}"/>
              </a:ext>
            </a:extLst>
          </p:cNvPr>
          <p:cNvCxnSpPr>
            <a:cxnSpLocks/>
          </p:cNvCxnSpPr>
          <p:nvPr/>
        </p:nvCxnSpPr>
        <p:spPr>
          <a:xfrm>
            <a:off x="6395374" y="3912711"/>
            <a:ext cx="0" cy="751533"/>
          </a:xfrm>
          <a:prstGeom prst="straightConnector1">
            <a:avLst/>
          </a:prstGeom>
          <a:ln w="34925">
            <a:headEnd type="arrow" w="lg" len="lg"/>
            <a:tailEnd type="none"/>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7A40D472-BA25-CB4B-9CBA-F502A56B8ADB}"/>
              </a:ext>
            </a:extLst>
          </p:cNvPr>
          <p:cNvSpPr/>
          <p:nvPr/>
        </p:nvSpPr>
        <p:spPr>
          <a:xfrm>
            <a:off x="5598461" y="3156572"/>
            <a:ext cx="1582615" cy="79716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3200" dirty="0"/>
          </a:p>
        </p:txBody>
      </p:sp>
      <p:sp>
        <p:nvSpPr>
          <p:cNvPr id="32" name="Rectangle 31">
            <a:extLst>
              <a:ext uri="{FF2B5EF4-FFF2-40B4-BE49-F238E27FC236}">
                <a16:creationId xmlns:a16="http://schemas.microsoft.com/office/drawing/2014/main" id="{53403CD0-7436-1543-BA70-82E80F8D73FE}"/>
              </a:ext>
            </a:extLst>
          </p:cNvPr>
          <p:cNvSpPr/>
          <p:nvPr/>
        </p:nvSpPr>
        <p:spPr>
          <a:xfrm>
            <a:off x="5611928" y="5657216"/>
            <a:ext cx="2310761" cy="523220"/>
          </a:xfrm>
          <a:prstGeom prst="rect">
            <a:avLst/>
          </a:prstGeom>
        </p:spPr>
        <p:txBody>
          <a:bodyPr wrap="none">
            <a:spAutoFit/>
          </a:bodyPr>
          <a:lstStyle/>
          <a:p>
            <a:r>
              <a:rPr lang="en-US" sz="2800" dirty="0"/>
              <a:t>have [0, 1, 0, 0]</a:t>
            </a:r>
          </a:p>
        </p:txBody>
      </p:sp>
      <p:sp>
        <p:nvSpPr>
          <p:cNvPr id="33" name="Rectangle 32">
            <a:extLst>
              <a:ext uri="{FF2B5EF4-FFF2-40B4-BE49-F238E27FC236}">
                <a16:creationId xmlns:a16="http://schemas.microsoft.com/office/drawing/2014/main" id="{92C05DB9-2334-B24B-BC4C-C6C6FCDFE770}"/>
              </a:ext>
            </a:extLst>
          </p:cNvPr>
          <p:cNvSpPr/>
          <p:nvPr/>
        </p:nvSpPr>
        <p:spPr>
          <a:xfrm>
            <a:off x="5620259" y="1089389"/>
            <a:ext cx="1822422" cy="523220"/>
          </a:xfrm>
          <a:prstGeom prst="rect">
            <a:avLst/>
          </a:prstGeom>
        </p:spPr>
        <p:txBody>
          <a:bodyPr wrap="none">
            <a:spAutoFit/>
          </a:bodyPr>
          <a:lstStyle/>
          <a:p>
            <a:r>
              <a:rPr lang="en-US" sz="2800" dirty="0"/>
              <a:t>a [0, 0, 1, 0]</a:t>
            </a:r>
          </a:p>
        </p:txBody>
      </p:sp>
      <p:sp>
        <p:nvSpPr>
          <p:cNvPr id="34" name="Rectangle 33">
            <a:extLst>
              <a:ext uri="{FF2B5EF4-FFF2-40B4-BE49-F238E27FC236}">
                <a16:creationId xmlns:a16="http://schemas.microsoft.com/office/drawing/2014/main" id="{48913ED9-4482-8244-963F-96E837B5B087}"/>
              </a:ext>
            </a:extLst>
          </p:cNvPr>
          <p:cNvSpPr/>
          <p:nvPr/>
        </p:nvSpPr>
        <p:spPr>
          <a:xfrm>
            <a:off x="9099777" y="4669159"/>
            <a:ext cx="800766" cy="75613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x</a:t>
            </a:r>
          </a:p>
        </p:txBody>
      </p:sp>
      <p:sp>
        <p:nvSpPr>
          <p:cNvPr id="35" name="Rectangle 34">
            <a:extLst>
              <a:ext uri="{FF2B5EF4-FFF2-40B4-BE49-F238E27FC236}">
                <a16:creationId xmlns:a16="http://schemas.microsoft.com/office/drawing/2014/main" id="{774729CE-1ABD-C941-AD1B-25B5704566E2}"/>
              </a:ext>
            </a:extLst>
          </p:cNvPr>
          <p:cNvSpPr/>
          <p:nvPr/>
        </p:nvSpPr>
        <p:spPr>
          <a:xfrm>
            <a:off x="9000092" y="1729068"/>
            <a:ext cx="947599" cy="636834"/>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3200" dirty="0"/>
              <a:t>y</a:t>
            </a:r>
          </a:p>
        </p:txBody>
      </p:sp>
      <p:cxnSp>
        <p:nvCxnSpPr>
          <p:cNvPr id="36" name="Straight Arrow Connector 35">
            <a:extLst>
              <a:ext uri="{FF2B5EF4-FFF2-40B4-BE49-F238E27FC236}">
                <a16:creationId xmlns:a16="http://schemas.microsoft.com/office/drawing/2014/main" id="{BB1FCD31-A299-7C42-844C-C09C39E96C76}"/>
              </a:ext>
            </a:extLst>
          </p:cNvPr>
          <p:cNvCxnSpPr>
            <a:cxnSpLocks/>
          </p:cNvCxnSpPr>
          <p:nvPr/>
        </p:nvCxnSpPr>
        <p:spPr>
          <a:xfrm>
            <a:off x="9490701" y="2359403"/>
            <a:ext cx="0" cy="751533"/>
          </a:xfrm>
          <a:prstGeom prst="straightConnector1">
            <a:avLst/>
          </a:prstGeom>
          <a:ln w="34925">
            <a:headEnd type="arrow" w="lg" len="lg"/>
            <a:tailEnd type="non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1B1B26F9-ABC9-4B44-A5B7-770B31E80295}"/>
              </a:ext>
            </a:extLst>
          </p:cNvPr>
          <p:cNvCxnSpPr>
            <a:cxnSpLocks/>
          </p:cNvCxnSpPr>
          <p:nvPr/>
        </p:nvCxnSpPr>
        <p:spPr>
          <a:xfrm>
            <a:off x="9490701" y="3912711"/>
            <a:ext cx="0" cy="751533"/>
          </a:xfrm>
          <a:prstGeom prst="straightConnector1">
            <a:avLst/>
          </a:prstGeom>
          <a:ln w="34925">
            <a:headEnd type="arrow" w="lg" len="lg"/>
            <a:tailEnd type="none"/>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6413FEB9-66A2-DA48-92AB-DAD9C3D79562}"/>
              </a:ext>
            </a:extLst>
          </p:cNvPr>
          <p:cNvSpPr/>
          <p:nvPr/>
        </p:nvSpPr>
        <p:spPr>
          <a:xfrm>
            <a:off x="8693788" y="3156572"/>
            <a:ext cx="1582615" cy="79716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3200" dirty="0"/>
          </a:p>
        </p:txBody>
      </p:sp>
      <p:sp>
        <p:nvSpPr>
          <p:cNvPr id="39" name="Rectangle 38">
            <a:extLst>
              <a:ext uri="{FF2B5EF4-FFF2-40B4-BE49-F238E27FC236}">
                <a16:creationId xmlns:a16="http://schemas.microsoft.com/office/drawing/2014/main" id="{1E5231EB-F2A1-F644-83EC-D28B6A2EE475}"/>
              </a:ext>
            </a:extLst>
          </p:cNvPr>
          <p:cNvSpPr/>
          <p:nvPr/>
        </p:nvSpPr>
        <p:spPr>
          <a:xfrm>
            <a:off x="8693788" y="5667490"/>
            <a:ext cx="1921808" cy="523220"/>
          </a:xfrm>
          <a:prstGeom prst="rect">
            <a:avLst/>
          </a:prstGeom>
        </p:spPr>
        <p:txBody>
          <a:bodyPr wrap="none">
            <a:spAutoFit/>
          </a:bodyPr>
          <a:lstStyle/>
          <a:p>
            <a:r>
              <a:rPr lang="en-US" sz="2800" dirty="0"/>
              <a:t> a [0, 0, 1, 0]</a:t>
            </a:r>
          </a:p>
        </p:txBody>
      </p:sp>
      <p:sp>
        <p:nvSpPr>
          <p:cNvPr id="40" name="Rectangle 39">
            <a:extLst>
              <a:ext uri="{FF2B5EF4-FFF2-40B4-BE49-F238E27FC236}">
                <a16:creationId xmlns:a16="http://schemas.microsoft.com/office/drawing/2014/main" id="{1047EB40-9AC7-134E-A22C-8039886F5E9C}"/>
              </a:ext>
            </a:extLst>
          </p:cNvPr>
          <p:cNvSpPr/>
          <p:nvPr/>
        </p:nvSpPr>
        <p:spPr>
          <a:xfrm>
            <a:off x="8359946" y="1105203"/>
            <a:ext cx="2589491" cy="523220"/>
          </a:xfrm>
          <a:prstGeom prst="rect">
            <a:avLst/>
          </a:prstGeom>
        </p:spPr>
        <p:txBody>
          <a:bodyPr wrap="none">
            <a:spAutoFit/>
          </a:bodyPr>
          <a:lstStyle/>
          <a:p>
            <a:r>
              <a:rPr lang="en-US" sz="2800" dirty="0"/>
              <a:t>dream [0, 0, 0, 1]</a:t>
            </a:r>
          </a:p>
        </p:txBody>
      </p:sp>
      <p:sp>
        <p:nvSpPr>
          <p:cNvPr id="5" name="TextBox 4">
            <a:extLst>
              <a:ext uri="{FF2B5EF4-FFF2-40B4-BE49-F238E27FC236}">
                <a16:creationId xmlns:a16="http://schemas.microsoft.com/office/drawing/2014/main" id="{C92B514F-8132-FC4E-A3A5-BD258604E800}"/>
              </a:ext>
            </a:extLst>
          </p:cNvPr>
          <p:cNvSpPr txBox="1"/>
          <p:nvPr/>
        </p:nvSpPr>
        <p:spPr>
          <a:xfrm>
            <a:off x="7551519" y="6246529"/>
            <a:ext cx="4206344" cy="584775"/>
          </a:xfrm>
          <a:prstGeom prst="rect">
            <a:avLst/>
          </a:prstGeom>
          <a:noFill/>
        </p:spPr>
        <p:txBody>
          <a:bodyPr wrap="none" rtlCol="0">
            <a:spAutoFit/>
          </a:bodyPr>
          <a:lstStyle/>
          <a:p>
            <a:r>
              <a:rPr lang="en-US" sz="3200" dirty="0">
                <a:solidFill>
                  <a:srgbClr val="FF0000"/>
                </a:solidFill>
              </a:rPr>
              <a:t>Similar to Markov Chain</a:t>
            </a:r>
          </a:p>
        </p:txBody>
      </p:sp>
    </p:spTree>
    <p:extLst>
      <p:ext uri="{BB962C8B-B14F-4D97-AF65-F5344CB8AC3E}">
        <p14:creationId xmlns:p14="http://schemas.microsoft.com/office/powerpoint/2010/main" val="31746103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9891A89-5D95-B24B-B425-D4C15FFDEC18}"/>
              </a:ext>
            </a:extLst>
          </p:cNvPr>
          <p:cNvSpPr/>
          <p:nvPr/>
        </p:nvSpPr>
        <p:spPr>
          <a:xfrm>
            <a:off x="4505630" y="4824686"/>
            <a:ext cx="800766" cy="75613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x</a:t>
            </a:r>
            <a:r>
              <a:rPr lang="en-US" sz="3200" baseline="-25000" dirty="0"/>
              <a:t>1</a:t>
            </a:r>
          </a:p>
        </p:txBody>
      </p:sp>
      <p:cxnSp>
        <p:nvCxnSpPr>
          <p:cNvPr id="7" name="Straight Arrow Connector 6">
            <a:extLst>
              <a:ext uri="{FF2B5EF4-FFF2-40B4-BE49-F238E27FC236}">
                <a16:creationId xmlns:a16="http://schemas.microsoft.com/office/drawing/2014/main" id="{3D7CBB64-22A9-824E-AAD0-02F634497CC4}"/>
              </a:ext>
            </a:extLst>
          </p:cNvPr>
          <p:cNvCxnSpPr>
            <a:cxnSpLocks/>
          </p:cNvCxnSpPr>
          <p:nvPr/>
        </p:nvCxnSpPr>
        <p:spPr>
          <a:xfrm>
            <a:off x="4896554" y="4068238"/>
            <a:ext cx="0" cy="751533"/>
          </a:xfrm>
          <a:prstGeom prst="straightConnector1">
            <a:avLst/>
          </a:prstGeom>
          <a:ln w="34925">
            <a:headEnd type="arrow" w="lg" len="lg"/>
            <a:tailEnd type="non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8325F6CF-1C60-1141-8F32-EA0D1669C75E}"/>
              </a:ext>
            </a:extLst>
          </p:cNvPr>
          <p:cNvCxnSpPr>
            <a:cxnSpLocks/>
          </p:cNvCxnSpPr>
          <p:nvPr/>
        </p:nvCxnSpPr>
        <p:spPr>
          <a:xfrm flipH="1">
            <a:off x="5682256" y="3778802"/>
            <a:ext cx="643167" cy="0"/>
          </a:xfrm>
          <a:prstGeom prst="straightConnector1">
            <a:avLst/>
          </a:prstGeom>
          <a:ln w="34925">
            <a:headEnd type="arrow" w="lg" len="lg"/>
            <a:tailEnd type="non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577E976C-F85C-C145-829D-F66C142DC042}"/>
              </a:ext>
            </a:extLst>
          </p:cNvPr>
          <p:cNvCxnSpPr>
            <a:cxnSpLocks/>
          </p:cNvCxnSpPr>
          <p:nvPr/>
        </p:nvCxnSpPr>
        <p:spPr>
          <a:xfrm flipH="1">
            <a:off x="3405190" y="3710683"/>
            <a:ext cx="694452" cy="3466"/>
          </a:xfrm>
          <a:prstGeom prst="straightConnector1">
            <a:avLst/>
          </a:prstGeom>
          <a:ln w="34925">
            <a:headEnd type="arrow" w="lg" len="lg"/>
            <a:tailEnd type="non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74CD39FE-2244-F54D-8D33-55C0EFDC3D86}"/>
              </a:ext>
            </a:extLst>
          </p:cNvPr>
          <p:cNvSpPr/>
          <p:nvPr/>
        </p:nvSpPr>
        <p:spPr>
          <a:xfrm>
            <a:off x="6726398" y="4826868"/>
            <a:ext cx="800766" cy="75613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x</a:t>
            </a:r>
            <a:r>
              <a:rPr lang="en-US" sz="3200" baseline="-25000" dirty="0"/>
              <a:t>2</a:t>
            </a:r>
          </a:p>
        </p:txBody>
      </p:sp>
      <p:cxnSp>
        <p:nvCxnSpPr>
          <p:cNvPr id="24" name="Straight Arrow Connector 23">
            <a:extLst>
              <a:ext uri="{FF2B5EF4-FFF2-40B4-BE49-F238E27FC236}">
                <a16:creationId xmlns:a16="http://schemas.microsoft.com/office/drawing/2014/main" id="{4C9D1D3F-A9BE-4644-AA1C-B0DE721F9701}"/>
              </a:ext>
            </a:extLst>
          </p:cNvPr>
          <p:cNvCxnSpPr>
            <a:cxnSpLocks/>
          </p:cNvCxnSpPr>
          <p:nvPr/>
        </p:nvCxnSpPr>
        <p:spPr>
          <a:xfrm>
            <a:off x="7120818" y="4150895"/>
            <a:ext cx="0" cy="751533"/>
          </a:xfrm>
          <a:prstGeom prst="straightConnector1">
            <a:avLst/>
          </a:prstGeom>
          <a:ln w="34925">
            <a:headEnd type="arrow" w="lg" len="lg"/>
            <a:tailEnd type="non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9903D716-27C2-6B4B-B728-0ECFBA0D040C}"/>
              </a:ext>
            </a:extLst>
          </p:cNvPr>
          <p:cNvCxnSpPr>
            <a:cxnSpLocks/>
          </p:cNvCxnSpPr>
          <p:nvPr/>
        </p:nvCxnSpPr>
        <p:spPr>
          <a:xfrm flipH="1">
            <a:off x="7916352" y="3812299"/>
            <a:ext cx="643167" cy="0"/>
          </a:xfrm>
          <a:prstGeom prst="straightConnector1">
            <a:avLst/>
          </a:prstGeom>
          <a:ln w="34925">
            <a:headEnd type="arrow" w="lg" len="lg"/>
            <a:tailEnd type="non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E4A9E39B-C532-1840-9B7D-C60CCE8B4A1A}"/>
              </a:ext>
            </a:extLst>
          </p:cNvPr>
          <p:cNvSpPr/>
          <p:nvPr/>
        </p:nvSpPr>
        <p:spPr>
          <a:xfrm>
            <a:off x="8911078" y="4826868"/>
            <a:ext cx="800766" cy="75613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x</a:t>
            </a:r>
            <a:r>
              <a:rPr lang="en-US" sz="3200" baseline="-25000" dirty="0"/>
              <a:t>3</a:t>
            </a:r>
          </a:p>
        </p:txBody>
      </p:sp>
      <p:sp>
        <p:nvSpPr>
          <p:cNvPr id="28" name="Rectangle 27">
            <a:extLst>
              <a:ext uri="{FF2B5EF4-FFF2-40B4-BE49-F238E27FC236}">
                <a16:creationId xmlns:a16="http://schemas.microsoft.com/office/drawing/2014/main" id="{7EEE586C-E6E5-AC45-A5B9-F75562E42D4E}"/>
              </a:ext>
            </a:extLst>
          </p:cNvPr>
          <p:cNvSpPr/>
          <p:nvPr/>
        </p:nvSpPr>
        <p:spPr>
          <a:xfrm>
            <a:off x="8837662" y="2029245"/>
            <a:ext cx="947599" cy="636834"/>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3200" dirty="0"/>
              <a:t>y</a:t>
            </a:r>
          </a:p>
        </p:txBody>
      </p:sp>
      <p:cxnSp>
        <p:nvCxnSpPr>
          <p:cNvPr id="29" name="Straight Arrow Connector 28">
            <a:extLst>
              <a:ext uri="{FF2B5EF4-FFF2-40B4-BE49-F238E27FC236}">
                <a16:creationId xmlns:a16="http://schemas.microsoft.com/office/drawing/2014/main" id="{3C311BBD-8897-C344-A81C-1730B19AE4B9}"/>
              </a:ext>
            </a:extLst>
          </p:cNvPr>
          <p:cNvCxnSpPr>
            <a:cxnSpLocks/>
          </p:cNvCxnSpPr>
          <p:nvPr/>
        </p:nvCxnSpPr>
        <p:spPr>
          <a:xfrm>
            <a:off x="9328271" y="2659580"/>
            <a:ext cx="0" cy="751533"/>
          </a:xfrm>
          <a:prstGeom prst="straightConnector1">
            <a:avLst/>
          </a:prstGeom>
          <a:ln w="34925">
            <a:headEnd type="arrow" w="lg" len="lg"/>
            <a:tailEnd type="non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F4E9328E-D91F-4948-A3E8-E9CECA547A2B}"/>
              </a:ext>
            </a:extLst>
          </p:cNvPr>
          <p:cNvCxnSpPr>
            <a:cxnSpLocks/>
          </p:cNvCxnSpPr>
          <p:nvPr/>
        </p:nvCxnSpPr>
        <p:spPr>
          <a:xfrm>
            <a:off x="9328271" y="4183392"/>
            <a:ext cx="0" cy="751533"/>
          </a:xfrm>
          <a:prstGeom prst="straightConnector1">
            <a:avLst/>
          </a:prstGeom>
          <a:ln w="34925">
            <a:headEnd type="arrow" w="lg" len="lg"/>
            <a:tailEnd type="non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41DCFDAC-32DA-684E-8E15-0699D8B3DEE4}"/>
              </a:ext>
            </a:extLst>
          </p:cNvPr>
          <p:cNvSpPr/>
          <p:nvPr/>
        </p:nvSpPr>
        <p:spPr>
          <a:xfrm>
            <a:off x="4073808" y="3282501"/>
            <a:ext cx="1582615" cy="79716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3200" baseline="-25000" dirty="0"/>
          </a:p>
        </p:txBody>
      </p:sp>
      <p:sp>
        <p:nvSpPr>
          <p:cNvPr id="22" name="Rectangle 21">
            <a:extLst>
              <a:ext uri="{FF2B5EF4-FFF2-40B4-BE49-F238E27FC236}">
                <a16:creationId xmlns:a16="http://schemas.microsoft.com/office/drawing/2014/main" id="{8F59E1C1-EA2D-8249-B596-846276BB2272}"/>
              </a:ext>
            </a:extLst>
          </p:cNvPr>
          <p:cNvSpPr/>
          <p:nvPr/>
        </p:nvSpPr>
        <p:spPr>
          <a:xfrm>
            <a:off x="8574000" y="3321821"/>
            <a:ext cx="1582615" cy="79716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3200" baseline="-25000" dirty="0"/>
          </a:p>
        </p:txBody>
      </p:sp>
      <p:sp>
        <p:nvSpPr>
          <p:cNvPr id="23" name="Rectangle 22">
            <a:extLst>
              <a:ext uri="{FF2B5EF4-FFF2-40B4-BE49-F238E27FC236}">
                <a16:creationId xmlns:a16="http://schemas.microsoft.com/office/drawing/2014/main" id="{99F00B10-7AD2-A248-900E-40464D523376}"/>
              </a:ext>
            </a:extLst>
          </p:cNvPr>
          <p:cNvSpPr/>
          <p:nvPr/>
        </p:nvSpPr>
        <p:spPr>
          <a:xfrm>
            <a:off x="6323904" y="3318341"/>
            <a:ext cx="1582615" cy="79716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3200" baseline="-25000" dirty="0"/>
          </a:p>
        </p:txBody>
      </p:sp>
      <p:sp>
        <p:nvSpPr>
          <p:cNvPr id="2" name="TextBox 1">
            <a:extLst>
              <a:ext uri="{FF2B5EF4-FFF2-40B4-BE49-F238E27FC236}">
                <a16:creationId xmlns:a16="http://schemas.microsoft.com/office/drawing/2014/main" id="{3B7302CF-1322-6244-A906-D094A802E499}"/>
              </a:ext>
            </a:extLst>
          </p:cNvPr>
          <p:cNvSpPr txBox="1"/>
          <p:nvPr/>
        </p:nvSpPr>
        <p:spPr>
          <a:xfrm>
            <a:off x="3674662" y="5709589"/>
            <a:ext cx="1981761" cy="584775"/>
          </a:xfrm>
          <a:prstGeom prst="rect">
            <a:avLst/>
          </a:prstGeom>
          <a:noFill/>
        </p:spPr>
        <p:txBody>
          <a:bodyPr wrap="none" rtlCol="0">
            <a:spAutoFit/>
          </a:bodyPr>
          <a:lstStyle/>
          <a:p>
            <a:r>
              <a:rPr lang="en-US" sz="3200" dirty="0"/>
              <a:t>I [1, 0, 0, 0]</a:t>
            </a:r>
          </a:p>
        </p:txBody>
      </p:sp>
      <p:sp>
        <p:nvSpPr>
          <p:cNvPr id="3" name="TextBox 2">
            <a:extLst>
              <a:ext uri="{FF2B5EF4-FFF2-40B4-BE49-F238E27FC236}">
                <a16:creationId xmlns:a16="http://schemas.microsoft.com/office/drawing/2014/main" id="{B5A939D1-16B1-4D4C-8F42-95DFEA637BBC}"/>
              </a:ext>
            </a:extLst>
          </p:cNvPr>
          <p:cNvSpPr txBox="1"/>
          <p:nvPr/>
        </p:nvSpPr>
        <p:spPr>
          <a:xfrm>
            <a:off x="5874723" y="5718731"/>
            <a:ext cx="2613151" cy="584775"/>
          </a:xfrm>
          <a:prstGeom prst="rect">
            <a:avLst/>
          </a:prstGeom>
          <a:noFill/>
        </p:spPr>
        <p:txBody>
          <a:bodyPr wrap="none" rtlCol="0">
            <a:spAutoFit/>
          </a:bodyPr>
          <a:lstStyle/>
          <a:p>
            <a:r>
              <a:rPr lang="en-US" sz="3200" dirty="0"/>
              <a:t>have [0, 1, 0, 0]</a:t>
            </a:r>
          </a:p>
        </p:txBody>
      </p:sp>
      <p:sp>
        <p:nvSpPr>
          <p:cNvPr id="5" name="TextBox 4">
            <a:extLst>
              <a:ext uri="{FF2B5EF4-FFF2-40B4-BE49-F238E27FC236}">
                <a16:creationId xmlns:a16="http://schemas.microsoft.com/office/drawing/2014/main" id="{0FE3AEE0-530E-524E-AEEB-7BEDA79B78EB}"/>
              </a:ext>
            </a:extLst>
          </p:cNvPr>
          <p:cNvSpPr txBox="1"/>
          <p:nvPr/>
        </p:nvSpPr>
        <p:spPr>
          <a:xfrm>
            <a:off x="8546128" y="5737974"/>
            <a:ext cx="2053896" cy="584775"/>
          </a:xfrm>
          <a:prstGeom prst="rect">
            <a:avLst/>
          </a:prstGeom>
          <a:noFill/>
        </p:spPr>
        <p:txBody>
          <a:bodyPr wrap="none" rtlCol="0">
            <a:spAutoFit/>
          </a:bodyPr>
          <a:lstStyle/>
          <a:p>
            <a:r>
              <a:rPr lang="en-US" sz="3200" dirty="0"/>
              <a:t>a [0, 0, 1, 0]</a:t>
            </a:r>
          </a:p>
        </p:txBody>
      </p:sp>
      <p:sp>
        <p:nvSpPr>
          <p:cNvPr id="6" name="TextBox 5">
            <a:extLst>
              <a:ext uri="{FF2B5EF4-FFF2-40B4-BE49-F238E27FC236}">
                <a16:creationId xmlns:a16="http://schemas.microsoft.com/office/drawing/2014/main" id="{E3E157A2-0A9B-624A-8120-0FDF5CB82897}"/>
              </a:ext>
            </a:extLst>
          </p:cNvPr>
          <p:cNvSpPr txBox="1"/>
          <p:nvPr/>
        </p:nvSpPr>
        <p:spPr>
          <a:xfrm>
            <a:off x="8107803" y="1200234"/>
            <a:ext cx="2930546" cy="584775"/>
          </a:xfrm>
          <a:prstGeom prst="rect">
            <a:avLst/>
          </a:prstGeom>
          <a:noFill/>
        </p:spPr>
        <p:txBody>
          <a:bodyPr wrap="none" rtlCol="0">
            <a:spAutoFit/>
          </a:bodyPr>
          <a:lstStyle/>
          <a:p>
            <a:r>
              <a:rPr lang="en-US" sz="3200" dirty="0"/>
              <a:t>dream [0, 0, 0, 1]</a:t>
            </a:r>
          </a:p>
        </p:txBody>
      </p:sp>
      <p:cxnSp>
        <p:nvCxnSpPr>
          <p:cNvPr id="25" name="Straight Arrow Connector 24">
            <a:extLst>
              <a:ext uri="{FF2B5EF4-FFF2-40B4-BE49-F238E27FC236}">
                <a16:creationId xmlns:a16="http://schemas.microsoft.com/office/drawing/2014/main" id="{C0415B7F-9122-7345-9E90-34748E5AFFC1}"/>
              </a:ext>
            </a:extLst>
          </p:cNvPr>
          <p:cNvCxnSpPr>
            <a:cxnSpLocks/>
          </p:cNvCxnSpPr>
          <p:nvPr/>
        </p:nvCxnSpPr>
        <p:spPr>
          <a:xfrm flipV="1">
            <a:off x="9882239" y="2747846"/>
            <a:ext cx="0" cy="534655"/>
          </a:xfrm>
          <a:prstGeom prst="straightConnector1">
            <a:avLst/>
          </a:prstGeom>
          <a:ln w="34925">
            <a:solidFill>
              <a:srgbClr val="FF0000"/>
            </a:solidFill>
            <a:headEnd type="arrow" w="lg" len="lg"/>
            <a:tailEnd type="non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457275EE-37D6-534B-B0EA-2CFE9D6D0572}"/>
              </a:ext>
            </a:extLst>
          </p:cNvPr>
          <p:cNvCxnSpPr>
            <a:cxnSpLocks/>
          </p:cNvCxnSpPr>
          <p:nvPr/>
        </p:nvCxnSpPr>
        <p:spPr>
          <a:xfrm flipV="1">
            <a:off x="7902961" y="4444003"/>
            <a:ext cx="643167" cy="1"/>
          </a:xfrm>
          <a:prstGeom prst="straightConnector1">
            <a:avLst/>
          </a:prstGeom>
          <a:ln w="34925">
            <a:solidFill>
              <a:srgbClr val="FF0000"/>
            </a:solidFill>
            <a:headEnd type="arrow" w="lg" len="lg"/>
            <a:tailEnd type="non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9C2B8622-0435-114D-B3E2-D953FD9BE68F}"/>
              </a:ext>
            </a:extLst>
          </p:cNvPr>
          <p:cNvCxnSpPr>
            <a:cxnSpLocks/>
          </p:cNvCxnSpPr>
          <p:nvPr/>
        </p:nvCxnSpPr>
        <p:spPr>
          <a:xfrm flipV="1">
            <a:off x="5595902" y="4385311"/>
            <a:ext cx="643167" cy="1"/>
          </a:xfrm>
          <a:prstGeom prst="straightConnector1">
            <a:avLst/>
          </a:prstGeom>
          <a:ln w="34925">
            <a:solidFill>
              <a:srgbClr val="FF0000"/>
            </a:solidFill>
            <a:headEnd type="arrow" w="lg" len="lg"/>
            <a:tailEnd type="non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3831B999-268C-A446-B9FF-530F52EED646}"/>
              </a:ext>
            </a:extLst>
          </p:cNvPr>
          <p:cNvCxnSpPr>
            <a:cxnSpLocks/>
          </p:cNvCxnSpPr>
          <p:nvPr/>
        </p:nvCxnSpPr>
        <p:spPr>
          <a:xfrm flipH="1">
            <a:off x="1930640" y="1718795"/>
            <a:ext cx="643167" cy="0"/>
          </a:xfrm>
          <a:prstGeom prst="straightConnector1">
            <a:avLst/>
          </a:prstGeom>
          <a:ln w="34925">
            <a:headEnd type="arrow" w="lg" len="lg"/>
            <a:tailEnd type="non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95C8E357-4E03-0345-84C7-F1F6C7864B93}"/>
              </a:ext>
            </a:extLst>
          </p:cNvPr>
          <p:cNvCxnSpPr>
            <a:cxnSpLocks/>
          </p:cNvCxnSpPr>
          <p:nvPr/>
        </p:nvCxnSpPr>
        <p:spPr>
          <a:xfrm flipH="1">
            <a:off x="1930640" y="2245098"/>
            <a:ext cx="629474" cy="1"/>
          </a:xfrm>
          <a:prstGeom prst="straightConnector1">
            <a:avLst/>
          </a:prstGeom>
          <a:ln w="34925">
            <a:solidFill>
              <a:srgbClr val="FF0000"/>
            </a:solidFill>
            <a:headEnd type="arrow" w="lg" len="lg"/>
            <a:tailEnd type="non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F0E4CF9B-4EEA-284C-9CA7-786E68D9CE2F}"/>
              </a:ext>
            </a:extLst>
          </p:cNvPr>
          <p:cNvSpPr txBox="1"/>
          <p:nvPr/>
        </p:nvSpPr>
        <p:spPr>
          <a:xfrm>
            <a:off x="2721947" y="1426407"/>
            <a:ext cx="2496004" cy="584775"/>
          </a:xfrm>
          <a:prstGeom prst="rect">
            <a:avLst/>
          </a:prstGeom>
          <a:noFill/>
        </p:spPr>
        <p:txBody>
          <a:bodyPr wrap="none" rtlCol="0">
            <a:spAutoFit/>
          </a:bodyPr>
          <a:lstStyle/>
          <a:p>
            <a:r>
              <a:rPr lang="en-US" sz="3200" dirty="0"/>
              <a:t>Forward prop</a:t>
            </a:r>
          </a:p>
        </p:txBody>
      </p:sp>
      <p:sp>
        <p:nvSpPr>
          <p:cNvPr id="38" name="TextBox 37">
            <a:extLst>
              <a:ext uri="{FF2B5EF4-FFF2-40B4-BE49-F238E27FC236}">
                <a16:creationId xmlns:a16="http://schemas.microsoft.com/office/drawing/2014/main" id="{82D71E56-C45F-4D40-A929-35E55A9F34C3}"/>
              </a:ext>
            </a:extLst>
          </p:cNvPr>
          <p:cNvSpPr txBox="1"/>
          <p:nvPr/>
        </p:nvSpPr>
        <p:spPr>
          <a:xfrm>
            <a:off x="2721947" y="1952710"/>
            <a:ext cx="1868845" cy="584775"/>
          </a:xfrm>
          <a:prstGeom prst="rect">
            <a:avLst/>
          </a:prstGeom>
          <a:noFill/>
        </p:spPr>
        <p:txBody>
          <a:bodyPr wrap="none" rtlCol="0">
            <a:spAutoFit/>
          </a:bodyPr>
          <a:lstStyle/>
          <a:p>
            <a:r>
              <a:rPr lang="en-US" sz="3200" dirty="0"/>
              <a:t>Back prop</a:t>
            </a:r>
          </a:p>
        </p:txBody>
      </p:sp>
      <p:sp>
        <p:nvSpPr>
          <p:cNvPr id="31" name="Title 1">
            <a:extLst>
              <a:ext uri="{FF2B5EF4-FFF2-40B4-BE49-F238E27FC236}">
                <a16:creationId xmlns:a16="http://schemas.microsoft.com/office/drawing/2014/main" id="{D3473706-FA00-7F44-B842-B35074ECA218}"/>
              </a:ext>
            </a:extLst>
          </p:cNvPr>
          <p:cNvSpPr>
            <a:spLocks noGrp="1"/>
          </p:cNvSpPr>
          <p:nvPr>
            <p:ph type="title"/>
          </p:nvPr>
        </p:nvSpPr>
        <p:spPr>
          <a:xfrm>
            <a:off x="1256237" y="74586"/>
            <a:ext cx="10178322" cy="997098"/>
          </a:xfrm>
        </p:spPr>
        <p:txBody>
          <a:bodyPr>
            <a:normAutofit/>
          </a:bodyPr>
          <a:lstStyle/>
          <a:p>
            <a:r>
              <a:rPr lang="en-US" dirty="0"/>
              <a:t>RNN – many to one</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FFB6B566-29E8-CE41-9090-E3BD0704EF60}"/>
                  </a:ext>
                </a:extLst>
              </p:cNvPr>
              <p:cNvSpPr txBox="1"/>
              <p:nvPr/>
            </p:nvSpPr>
            <p:spPr>
              <a:xfrm>
                <a:off x="10076907" y="2684185"/>
                <a:ext cx="440056" cy="57265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solidFill>
                                <a:srgbClr val="FF0000"/>
                              </a:solidFill>
                              <a:latin typeface="Cambria Math" panose="02040503050406030204" pitchFamily="18" charset="0"/>
                            </a:rPr>
                          </m:ctrlPr>
                        </m:fPr>
                        <m:num>
                          <m:r>
                            <a:rPr lang="en-US" b="0" i="1" smtClean="0">
                              <a:solidFill>
                                <a:srgbClr val="FF0000"/>
                              </a:solidFill>
                              <a:latin typeface="Cambria Math" panose="02040503050406030204" pitchFamily="18" charset="0"/>
                            </a:rPr>
                            <m:t>𝑑𝐿</m:t>
                          </m:r>
                        </m:num>
                        <m:den>
                          <m:r>
                            <a:rPr lang="en-US" b="0" i="1" smtClean="0">
                              <a:solidFill>
                                <a:srgbClr val="FF0000"/>
                              </a:solidFill>
                              <a:latin typeface="Cambria Math" panose="02040503050406030204" pitchFamily="18" charset="0"/>
                            </a:rPr>
                            <m:t>𝑑</m:t>
                          </m:r>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h</m:t>
                              </m:r>
                            </m:e>
                            <m:sub>
                              <m:r>
                                <a:rPr lang="en-US" b="0" i="1" smtClean="0">
                                  <a:solidFill>
                                    <a:srgbClr val="FF0000"/>
                                  </a:solidFill>
                                  <a:latin typeface="Cambria Math" panose="02040503050406030204" pitchFamily="18" charset="0"/>
                                </a:rPr>
                                <m:t>3</m:t>
                              </m:r>
                            </m:sub>
                          </m:sSub>
                        </m:den>
                      </m:f>
                    </m:oMath>
                  </m:oMathPara>
                </a14:m>
                <a:endParaRPr lang="en-US" dirty="0">
                  <a:solidFill>
                    <a:srgbClr val="FF0000"/>
                  </a:solidFill>
                </a:endParaRPr>
              </a:p>
            </p:txBody>
          </p:sp>
        </mc:Choice>
        <mc:Fallback xmlns="">
          <p:sp>
            <p:nvSpPr>
              <p:cNvPr id="9" name="TextBox 8">
                <a:extLst>
                  <a:ext uri="{FF2B5EF4-FFF2-40B4-BE49-F238E27FC236}">
                    <a16:creationId xmlns:a16="http://schemas.microsoft.com/office/drawing/2014/main" id="{FFB6B566-29E8-CE41-9090-E3BD0704EF60}"/>
                  </a:ext>
                </a:extLst>
              </p:cNvPr>
              <p:cNvSpPr txBox="1">
                <a:spLocks noRot="1" noChangeAspect="1" noMove="1" noResize="1" noEditPoints="1" noAdjustHandles="1" noChangeArrowheads="1" noChangeShapeType="1" noTextEdit="1"/>
              </p:cNvSpPr>
              <p:nvPr/>
            </p:nvSpPr>
            <p:spPr>
              <a:xfrm>
                <a:off x="10076907" y="2684185"/>
                <a:ext cx="440056" cy="572657"/>
              </a:xfrm>
              <a:prstGeom prst="rect">
                <a:avLst/>
              </a:prstGeom>
              <a:blipFill>
                <a:blip r:embed="rId2"/>
                <a:stretch>
                  <a:fillRect l="-8333"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EC1A1962-8F24-DA47-9F56-92CD44B1C2FB}"/>
                  </a:ext>
                </a:extLst>
              </p:cNvPr>
              <p:cNvSpPr txBox="1"/>
              <p:nvPr/>
            </p:nvSpPr>
            <p:spPr>
              <a:xfrm>
                <a:off x="10076907" y="1819666"/>
                <a:ext cx="330988" cy="57323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solidFill>
                                <a:srgbClr val="FF0000"/>
                              </a:solidFill>
                              <a:latin typeface="Cambria Math" panose="02040503050406030204" pitchFamily="18" charset="0"/>
                            </a:rPr>
                          </m:ctrlPr>
                        </m:fPr>
                        <m:num>
                          <m:r>
                            <a:rPr lang="en-US" b="0" i="1" smtClean="0">
                              <a:solidFill>
                                <a:srgbClr val="FF0000"/>
                              </a:solidFill>
                              <a:latin typeface="Cambria Math" panose="02040503050406030204" pitchFamily="18" charset="0"/>
                            </a:rPr>
                            <m:t>𝑑𝐿</m:t>
                          </m:r>
                        </m:num>
                        <m:den>
                          <m:r>
                            <a:rPr lang="en-US" b="0" i="1" smtClean="0">
                              <a:solidFill>
                                <a:srgbClr val="FF0000"/>
                              </a:solidFill>
                              <a:latin typeface="Cambria Math" panose="02040503050406030204" pitchFamily="18" charset="0"/>
                            </a:rPr>
                            <m:t>𝑑𝑦</m:t>
                          </m:r>
                        </m:den>
                      </m:f>
                    </m:oMath>
                  </m:oMathPara>
                </a14:m>
                <a:endParaRPr lang="en-US" dirty="0">
                  <a:solidFill>
                    <a:srgbClr val="FF0000"/>
                  </a:solidFill>
                </a:endParaRPr>
              </a:p>
            </p:txBody>
          </p:sp>
        </mc:Choice>
        <mc:Fallback xmlns="">
          <p:sp>
            <p:nvSpPr>
              <p:cNvPr id="33" name="TextBox 32">
                <a:extLst>
                  <a:ext uri="{FF2B5EF4-FFF2-40B4-BE49-F238E27FC236}">
                    <a16:creationId xmlns:a16="http://schemas.microsoft.com/office/drawing/2014/main" id="{EC1A1962-8F24-DA47-9F56-92CD44B1C2FB}"/>
                  </a:ext>
                </a:extLst>
              </p:cNvPr>
              <p:cNvSpPr txBox="1">
                <a:spLocks noRot="1" noChangeAspect="1" noMove="1" noResize="1" noEditPoints="1" noAdjustHandles="1" noChangeArrowheads="1" noChangeShapeType="1" noTextEdit="1"/>
              </p:cNvSpPr>
              <p:nvPr/>
            </p:nvSpPr>
            <p:spPr>
              <a:xfrm>
                <a:off x="10076907" y="1819666"/>
                <a:ext cx="330988" cy="573234"/>
              </a:xfrm>
              <a:prstGeom prst="rect">
                <a:avLst/>
              </a:prstGeom>
              <a:blipFill>
                <a:blip r:embed="rId3"/>
                <a:stretch>
                  <a:fillRect l="-17857" r="-17857" b="-1956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CD4837D3-4B93-F341-9B96-077A4ABB089D}"/>
                  </a:ext>
                </a:extLst>
              </p:cNvPr>
              <p:cNvSpPr txBox="1"/>
              <p:nvPr/>
            </p:nvSpPr>
            <p:spPr>
              <a:xfrm>
                <a:off x="8054976" y="4561974"/>
                <a:ext cx="440056" cy="57124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solidFill>
                                <a:srgbClr val="FF0000"/>
                              </a:solidFill>
                              <a:latin typeface="Cambria Math" panose="02040503050406030204" pitchFamily="18" charset="0"/>
                            </a:rPr>
                          </m:ctrlPr>
                        </m:fPr>
                        <m:num>
                          <m:r>
                            <a:rPr lang="en-US" b="0" i="1" smtClean="0">
                              <a:solidFill>
                                <a:srgbClr val="FF0000"/>
                              </a:solidFill>
                              <a:latin typeface="Cambria Math" panose="02040503050406030204" pitchFamily="18" charset="0"/>
                            </a:rPr>
                            <m:t>𝑑𝐿</m:t>
                          </m:r>
                        </m:num>
                        <m:den>
                          <m:r>
                            <a:rPr lang="en-US" b="0" i="1" smtClean="0">
                              <a:solidFill>
                                <a:srgbClr val="FF0000"/>
                              </a:solidFill>
                              <a:latin typeface="Cambria Math" panose="02040503050406030204" pitchFamily="18" charset="0"/>
                            </a:rPr>
                            <m:t>𝑑</m:t>
                          </m:r>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h</m:t>
                              </m:r>
                            </m:e>
                            <m:sub>
                              <m:r>
                                <a:rPr lang="en-US" b="0" i="1" smtClean="0">
                                  <a:solidFill>
                                    <a:srgbClr val="FF0000"/>
                                  </a:solidFill>
                                  <a:latin typeface="Cambria Math" panose="02040503050406030204" pitchFamily="18" charset="0"/>
                                </a:rPr>
                                <m:t>2</m:t>
                              </m:r>
                            </m:sub>
                          </m:sSub>
                        </m:den>
                      </m:f>
                    </m:oMath>
                  </m:oMathPara>
                </a14:m>
                <a:endParaRPr lang="en-US" dirty="0">
                  <a:solidFill>
                    <a:srgbClr val="FF0000"/>
                  </a:solidFill>
                </a:endParaRPr>
              </a:p>
            </p:txBody>
          </p:sp>
        </mc:Choice>
        <mc:Fallback xmlns="">
          <p:sp>
            <p:nvSpPr>
              <p:cNvPr id="35" name="TextBox 34">
                <a:extLst>
                  <a:ext uri="{FF2B5EF4-FFF2-40B4-BE49-F238E27FC236}">
                    <a16:creationId xmlns:a16="http://schemas.microsoft.com/office/drawing/2014/main" id="{CD4837D3-4B93-F341-9B96-077A4ABB089D}"/>
                  </a:ext>
                </a:extLst>
              </p:cNvPr>
              <p:cNvSpPr txBox="1">
                <a:spLocks noRot="1" noChangeAspect="1" noMove="1" noResize="1" noEditPoints="1" noAdjustHandles="1" noChangeArrowheads="1" noChangeShapeType="1" noTextEdit="1"/>
              </p:cNvSpPr>
              <p:nvPr/>
            </p:nvSpPr>
            <p:spPr>
              <a:xfrm>
                <a:off x="8054976" y="4561974"/>
                <a:ext cx="440056" cy="571247"/>
              </a:xfrm>
              <a:prstGeom prst="rect">
                <a:avLst/>
              </a:prstGeom>
              <a:blipFill>
                <a:blip r:embed="rId4"/>
                <a:stretch>
                  <a:fillRect l="-8333"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99702ABB-F5BF-AF4C-929B-47C23DD8E435}"/>
                  </a:ext>
                </a:extLst>
              </p:cNvPr>
              <p:cNvSpPr txBox="1"/>
              <p:nvPr/>
            </p:nvSpPr>
            <p:spPr>
              <a:xfrm>
                <a:off x="5744896" y="4517678"/>
                <a:ext cx="434734" cy="57124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solidFill>
                                <a:srgbClr val="FF0000"/>
                              </a:solidFill>
                              <a:latin typeface="Cambria Math" panose="02040503050406030204" pitchFamily="18" charset="0"/>
                            </a:rPr>
                          </m:ctrlPr>
                        </m:fPr>
                        <m:num>
                          <m:r>
                            <a:rPr lang="en-US" b="0" i="1" smtClean="0">
                              <a:solidFill>
                                <a:srgbClr val="FF0000"/>
                              </a:solidFill>
                              <a:latin typeface="Cambria Math" panose="02040503050406030204" pitchFamily="18" charset="0"/>
                            </a:rPr>
                            <m:t>𝑑𝐿</m:t>
                          </m:r>
                        </m:num>
                        <m:den>
                          <m:r>
                            <a:rPr lang="en-US" b="0" i="1" smtClean="0">
                              <a:solidFill>
                                <a:srgbClr val="FF0000"/>
                              </a:solidFill>
                              <a:latin typeface="Cambria Math" panose="02040503050406030204" pitchFamily="18" charset="0"/>
                            </a:rPr>
                            <m:t>𝑑</m:t>
                          </m:r>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h</m:t>
                              </m:r>
                            </m:e>
                            <m:sub>
                              <m:r>
                                <a:rPr lang="en-US" b="0" i="1" smtClean="0">
                                  <a:solidFill>
                                    <a:srgbClr val="FF0000"/>
                                  </a:solidFill>
                                  <a:latin typeface="Cambria Math" panose="02040503050406030204" pitchFamily="18" charset="0"/>
                                </a:rPr>
                                <m:t>1</m:t>
                              </m:r>
                            </m:sub>
                          </m:sSub>
                        </m:den>
                      </m:f>
                    </m:oMath>
                  </m:oMathPara>
                </a14:m>
                <a:endParaRPr lang="en-US" dirty="0">
                  <a:solidFill>
                    <a:srgbClr val="FF0000"/>
                  </a:solidFill>
                </a:endParaRPr>
              </a:p>
            </p:txBody>
          </p:sp>
        </mc:Choice>
        <mc:Fallback xmlns="">
          <p:sp>
            <p:nvSpPr>
              <p:cNvPr id="39" name="TextBox 38">
                <a:extLst>
                  <a:ext uri="{FF2B5EF4-FFF2-40B4-BE49-F238E27FC236}">
                    <a16:creationId xmlns:a16="http://schemas.microsoft.com/office/drawing/2014/main" id="{99702ABB-F5BF-AF4C-929B-47C23DD8E435}"/>
                  </a:ext>
                </a:extLst>
              </p:cNvPr>
              <p:cNvSpPr txBox="1">
                <a:spLocks noRot="1" noChangeAspect="1" noMove="1" noResize="1" noEditPoints="1" noAdjustHandles="1" noChangeArrowheads="1" noChangeShapeType="1" noTextEdit="1"/>
              </p:cNvSpPr>
              <p:nvPr/>
            </p:nvSpPr>
            <p:spPr>
              <a:xfrm>
                <a:off x="5744896" y="4517678"/>
                <a:ext cx="434734" cy="571247"/>
              </a:xfrm>
              <a:prstGeom prst="rect">
                <a:avLst/>
              </a:prstGeom>
              <a:blipFill>
                <a:blip r:embed="rId5"/>
                <a:stretch>
                  <a:fillRect l="-8333" t="-2174" b="-6522"/>
                </a:stretch>
              </a:blipFill>
            </p:spPr>
            <p:txBody>
              <a:bodyPr/>
              <a:lstStyle/>
              <a:p>
                <a:r>
                  <a:rPr lang="en-US">
                    <a:noFill/>
                  </a:rPr>
                  <a:t> </a:t>
                </a:r>
              </a:p>
            </p:txBody>
          </p:sp>
        </mc:Fallback>
      </mc:AlternateContent>
      <p:cxnSp>
        <p:nvCxnSpPr>
          <p:cNvPr id="40" name="Straight Arrow Connector 39">
            <a:extLst>
              <a:ext uri="{FF2B5EF4-FFF2-40B4-BE49-F238E27FC236}">
                <a16:creationId xmlns:a16="http://schemas.microsoft.com/office/drawing/2014/main" id="{CED6B6E6-8360-AA40-843D-D944CA82D710}"/>
              </a:ext>
            </a:extLst>
          </p:cNvPr>
          <p:cNvCxnSpPr>
            <a:cxnSpLocks/>
          </p:cNvCxnSpPr>
          <p:nvPr/>
        </p:nvCxnSpPr>
        <p:spPr>
          <a:xfrm flipV="1">
            <a:off x="9949731" y="1785009"/>
            <a:ext cx="0" cy="534655"/>
          </a:xfrm>
          <a:prstGeom prst="straightConnector1">
            <a:avLst/>
          </a:prstGeom>
          <a:ln w="34925">
            <a:solidFill>
              <a:srgbClr val="FF0000"/>
            </a:solidFill>
            <a:headEnd type="arrow" w="lg" len="lg"/>
            <a:tailEnd type="none"/>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9C33659F-6DA4-1B49-8BAF-8EDDC91669B8}"/>
              </a:ext>
            </a:extLst>
          </p:cNvPr>
          <p:cNvSpPr/>
          <p:nvPr/>
        </p:nvSpPr>
        <p:spPr>
          <a:xfrm>
            <a:off x="10440220" y="1935691"/>
            <a:ext cx="259321" cy="259321"/>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Arial" panose="020B0604020202020204" pitchFamily="34" charset="0"/>
                <a:cs typeface="Arial" panose="020B0604020202020204" pitchFamily="34" charset="0"/>
              </a:rPr>
              <a:t>1</a:t>
            </a:r>
          </a:p>
        </p:txBody>
      </p:sp>
      <p:sp>
        <p:nvSpPr>
          <p:cNvPr id="41" name="Oval 40">
            <a:extLst>
              <a:ext uri="{FF2B5EF4-FFF2-40B4-BE49-F238E27FC236}">
                <a16:creationId xmlns:a16="http://schemas.microsoft.com/office/drawing/2014/main" id="{807A17F3-B3ED-9940-820E-DFD0B0C0CCA7}"/>
              </a:ext>
            </a:extLst>
          </p:cNvPr>
          <p:cNvSpPr/>
          <p:nvPr/>
        </p:nvSpPr>
        <p:spPr>
          <a:xfrm>
            <a:off x="10516963" y="2840852"/>
            <a:ext cx="259321" cy="259321"/>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Arial" panose="020B0604020202020204" pitchFamily="34" charset="0"/>
                <a:cs typeface="Arial" panose="020B0604020202020204" pitchFamily="34" charset="0"/>
              </a:rPr>
              <a:t>2</a:t>
            </a:r>
          </a:p>
        </p:txBody>
      </p:sp>
      <p:sp>
        <p:nvSpPr>
          <p:cNvPr id="42" name="Oval 41">
            <a:extLst>
              <a:ext uri="{FF2B5EF4-FFF2-40B4-BE49-F238E27FC236}">
                <a16:creationId xmlns:a16="http://schemas.microsoft.com/office/drawing/2014/main" id="{6B941E3B-DE19-A048-8D70-42B7EC8E645D}"/>
              </a:ext>
            </a:extLst>
          </p:cNvPr>
          <p:cNvSpPr/>
          <p:nvPr/>
        </p:nvSpPr>
        <p:spPr>
          <a:xfrm>
            <a:off x="8534582" y="4683951"/>
            <a:ext cx="259321" cy="259321"/>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Arial" panose="020B0604020202020204" pitchFamily="34" charset="0"/>
                <a:cs typeface="Arial" panose="020B0604020202020204" pitchFamily="34" charset="0"/>
              </a:rPr>
              <a:t>3</a:t>
            </a:r>
          </a:p>
        </p:txBody>
      </p:sp>
      <p:sp>
        <p:nvSpPr>
          <p:cNvPr id="43" name="Oval 42">
            <a:extLst>
              <a:ext uri="{FF2B5EF4-FFF2-40B4-BE49-F238E27FC236}">
                <a16:creationId xmlns:a16="http://schemas.microsoft.com/office/drawing/2014/main" id="{70A4C200-F923-8041-A618-9EEA28B21FB7}"/>
              </a:ext>
            </a:extLst>
          </p:cNvPr>
          <p:cNvSpPr/>
          <p:nvPr/>
        </p:nvSpPr>
        <p:spPr>
          <a:xfrm>
            <a:off x="6198586" y="4643107"/>
            <a:ext cx="259321" cy="259321"/>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Arial" panose="020B0604020202020204" pitchFamily="34" charset="0"/>
                <a:cs typeface="Arial" panose="020B0604020202020204" pitchFamily="34" charset="0"/>
              </a:rPr>
              <a:t>4</a:t>
            </a:r>
          </a:p>
        </p:txBody>
      </p:sp>
      <p:sp>
        <p:nvSpPr>
          <p:cNvPr id="8" name="Rectangle 7"/>
          <p:cNvSpPr/>
          <p:nvPr/>
        </p:nvSpPr>
        <p:spPr>
          <a:xfrm>
            <a:off x="7916351" y="3256842"/>
            <a:ext cx="484428" cy="523220"/>
          </a:xfrm>
          <a:prstGeom prst="rect">
            <a:avLst/>
          </a:prstGeom>
        </p:spPr>
        <p:txBody>
          <a:bodyPr wrap="none">
            <a:spAutoFit/>
          </a:bodyPr>
          <a:lstStyle/>
          <a:p>
            <a:pPr algn="ctr"/>
            <a:r>
              <a:rPr lang="en-US" sz="2800" dirty="0"/>
              <a:t>h</a:t>
            </a:r>
            <a:r>
              <a:rPr lang="en-US" sz="2800" baseline="-25000" dirty="0"/>
              <a:t>2</a:t>
            </a:r>
          </a:p>
        </p:txBody>
      </p:sp>
      <p:sp>
        <p:nvSpPr>
          <p:cNvPr id="44" name="Rectangle 43"/>
          <p:cNvSpPr/>
          <p:nvPr/>
        </p:nvSpPr>
        <p:spPr>
          <a:xfrm>
            <a:off x="5662604" y="3232285"/>
            <a:ext cx="484428" cy="523220"/>
          </a:xfrm>
          <a:prstGeom prst="rect">
            <a:avLst/>
          </a:prstGeom>
        </p:spPr>
        <p:txBody>
          <a:bodyPr wrap="none">
            <a:spAutoFit/>
          </a:bodyPr>
          <a:lstStyle/>
          <a:p>
            <a:pPr algn="ctr"/>
            <a:r>
              <a:rPr lang="en-US" sz="2800" dirty="0"/>
              <a:t>h</a:t>
            </a:r>
            <a:r>
              <a:rPr lang="en-US" sz="2800" baseline="-25000" dirty="0"/>
              <a:t>1</a:t>
            </a:r>
          </a:p>
        </p:txBody>
      </p:sp>
      <p:sp>
        <p:nvSpPr>
          <p:cNvPr id="45" name="Rectangle 44"/>
          <p:cNvSpPr/>
          <p:nvPr/>
        </p:nvSpPr>
        <p:spPr>
          <a:xfrm>
            <a:off x="3073162" y="3563513"/>
            <a:ext cx="484428" cy="523220"/>
          </a:xfrm>
          <a:prstGeom prst="rect">
            <a:avLst/>
          </a:prstGeom>
        </p:spPr>
        <p:txBody>
          <a:bodyPr wrap="none">
            <a:spAutoFit/>
          </a:bodyPr>
          <a:lstStyle/>
          <a:p>
            <a:pPr algn="ctr"/>
            <a:r>
              <a:rPr lang="en-US" sz="2800" dirty="0"/>
              <a:t>h</a:t>
            </a:r>
            <a:r>
              <a:rPr lang="en-US" sz="2800" baseline="-25000" dirty="0"/>
              <a:t>0</a:t>
            </a:r>
          </a:p>
        </p:txBody>
      </p:sp>
      <p:sp>
        <p:nvSpPr>
          <p:cNvPr id="46" name="Rectangle 45"/>
          <p:cNvSpPr/>
          <p:nvPr/>
        </p:nvSpPr>
        <p:spPr>
          <a:xfrm>
            <a:off x="8731291" y="2733622"/>
            <a:ext cx="484428" cy="523220"/>
          </a:xfrm>
          <a:prstGeom prst="rect">
            <a:avLst/>
          </a:prstGeom>
        </p:spPr>
        <p:txBody>
          <a:bodyPr wrap="none">
            <a:spAutoFit/>
          </a:bodyPr>
          <a:lstStyle/>
          <a:p>
            <a:pPr algn="ctr"/>
            <a:r>
              <a:rPr lang="en-US" sz="2800" dirty="0"/>
              <a:t>h</a:t>
            </a:r>
            <a:r>
              <a:rPr lang="en-US" sz="2800" baseline="-25000" dirty="0"/>
              <a:t>3</a:t>
            </a:r>
          </a:p>
        </p:txBody>
      </p:sp>
    </p:spTree>
    <p:extLst>
      <p:ext uri="{BB962C8B-B14F-4D97-AF65-F5344CB8AC3E}">
        <p14:creationId xmlns:p14="http://schemas.microsoft.com/office/powerpoint/2010/main" val="4352853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E132BE-AEE8-9E44-BB55-068B7AF4B208}"/>
              </a:ext>
            </a:extLst>
          </p:cNvPr>
          <p:cNvSpPr>
            <a:spLocks noGrp="1"/>
          </p:cNvSpPr>
          <p:nvPr>
            <p:ph type="title"/>
          </p:nvPr>
        </p:nvSpPr>
        <p:spPr>
          <a:xfrm>
            <a:off x="1251678" y="170512"/>
            <a:ext cx="10178322" cy="918877"/>
          </a:xfrm>
        </p:spPr>
        <p:txBody>
          <a:bodyPr>
            <a:normAutofit/>
          </a:bodyPr>
          <a:lstStyle/>
          <a:p>
            <a:r>
              <a:rPr lang="en-US" dirty="0"/>
              <a:t>RNN schematic</a:t>
            </a:r>
          </a:p>
        </p:txBody>
      </p:sp>
      <p:sp>
        <p:nvSpPr>
          <p:cNvPr id="10" name="Rectangle 9">
            <a:extLst>
              <a:ext uri="{FF2B5EF4-FFF2-40B4-BE49-F238E27FC236}">
                <a16:creationId xmlns:a16="http://schemas.microsoft.com/office/drawing/2014/main" id="{E95AC2F4-631E-294E-B43B-84A9F04CFE9F}"/>
              </a:ext>
            </a:extLst>
          </p:cNvPr>
          <p:cNvSpPr/>
          <p:nvPr/>
        </p:nvSpPr>
        <p:spPr>
          <a:xfrm>
            <a:off x="2642637" y="4920425"/>
            <a:ext cx="800766" cy="75613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x</a:t>
            </a:r>
          </a:p>
        </p:txBody>
      </p:sp>
      <p:sp>
        <p:nvSpPr>
          <p:cNvPr id="14" name="Rectangle 13">
            <a:extLst>
              <a:ext uri="{FF2B5EF4-FFF2-40B4-BE49-F238E27FC236}">
                <a16:creationId xmlns:a16="http://schemas.microsoft.com/office/drawing/2014/main" id="{E034253B-52FA-EC47-AD2A-A15A06F3AEFE}"/>
              </a:ext>
            </a:extLst>
          </p:cNvPr>
          <p:cNvSpPr/>
          <p:nvPr/>
        </p:nvSpPr>
        <p:spPr>
          <a:xfrm>
            <a:off x="2542952" y="1980334"/>
            <a:ext cx="947599" cy="636834"/>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3200" dirty="0"/>
              <a:t>y</a:t>
            </a:r>
          </a:p>
        </p:txBody>
      </p:sp>
      <p:cxnSp>
        <p:nvCxnSpPr>
          <p:cNvPr id="15" name="Straight Arrow Connector 14">
            <a:extLst>
              <a:ext uri="{FF2B5EF4-FFF2-40B4-BE49-F238E27FC236}">
                <a16:creationId xmlns:a16="http://schemas.microsoft.com/office/drawing/2014/main" id="{A2503714-5B27-2C49-90D0-7E6424FC2FB9}"/>
              </a:ext>
            </a:extLst>
          </p:cNvPr>
          <p:cNvCxnSpPr>
            <a:cxnSpLocks/>
          </p:cNvCxnSpPr>
          <p:nvPr/>
        </p:nvCxnSpPr>
        <p:spPr>
          <a:xfrm>
            <a:off x="3033561" y="2610669"/>
            <a:ext cx="0" cy="751533"/>
          </a:xfrm>
          <a:prstGeom prst="straightConnector1">
            <a:avLst/>
          </a:prstGeom>
          <a:ln w="34925">
            <a:headEnd type="arrow" w="lg" len="lg"/>
            <a:tailEnd type="non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A2940358-F801-AE42-9801-9432B81F7797}"/>
              </a:ext>
            </a:extLst>
          </p:cNvPr>
          <p:cNvCxnSpPr>
            <a:cxnSpLocks/>
          </p:cNvCxnSpPr>
          <p:nvPr/>
        </p:nvCxnSpPr>
        <p:spPr>
          <a:xfrm>
            <a:off x="3033561" y="4163977"/>
            <a:ext cx="0" cy="751533"/>
          </a:xfrm>
          <a:prstGeom prst="straightConnector1">
            <a:avLst/>
          </a:prstGeom>
          <a:ln w="34925">
            <a:headEnd type="arrow" w="lg" len="lg"/>
            <a:tailEnd type="non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2E81FE7E-2245-BB4F-B557-81E2E1E125A4}"/>
              </a:ext>
            </a:extLst>
          </p:cNvPr>
          <p:cNvSpPr txBox="1"/>
          <p:nvPr/>
        </p:nvSpPr>
        <p:spPr>
          <a:xfrm>
            <a:off x="3043020" y="4375592"/>
            <a:ext cx="607859" cy="461665"/>
          </a:xfrm>
          <a:prstGeom prst="rect">
            <a:avLst/>
          </a:prstGeom>
          <a:noFill/>
        </p:spPr>
        <p:txBody>
          <a:bodyPr wrap="none" rtlCol="0">
            <a:spAutoFit/>
          </a:bodyPr>
          <a:lstStyle/>
          <a:p>
            <a:r>
              <a:rPr lang="en-US" sz="2400" dirty="0" err="1"/>
              <a:t>W</a:t>
            </a:r>
            <a:r>
              <a:rPr lang="en-US" sz="2400" baseline="-25000" dirty="0" err="1"/>
              <a:t>x</a:t>
            </a:r>
            <a:endParaRPr lang="en-US" sz="2400" baseline="-25000" dirty="0"/>
          </a:p>
        </p:txBody>
      </p:sp>
      <p:sp>
        <p:nvSpPr>
          <p:cNvPr id="18" name="TextBox 17">
            <a:extLst>
              <a:ext uri="{FF2B5EF4-FFF2-40B4-BE49-F238E27FC236}">
                <a16:creationId xmlns:a16="http://schemas.microsoft.com/office/drawing/2014/main" id="{943D23FD-CA11-8449-8902-76F62C45EC5C}"/>
              </a:ext>
            </a:extLst>
          </p:cNvPr>
          <p:cNvSpPr txBox="1"/>
          <p:nvPr/>
        </p:nvSpPr>
        <p:spPr>
          <a:xfrm>
            <a:off x="3043020" y="2848918"/>
            <a:ext cx="585866" cy="461665"/>
          </a:xfrm>
          <a:prstGeom prst="rect">
            <a:avLst/>
          </a:prstGeom>
          <a:noFill/>
        </p:spPr>
        <p:txBody>
          <a:bodyPr wrap="none" rtlCol="0">
            <a:spAutoFit/>
          </a:bodyPr>
          <a:lstStyle/>
          <a:p>
            <a:r>
              <a:rPr lang="en-US" sz="2400" dirty="0"/>
              <a:t>W</a:t>
            </a:r>
            <a:r>
              <a:rPr lang="en-US" sz="2400" baseline="-25000" dirty="0"/>
              <a:t>y</a:t>
            </a:r>
          </a:p>
        </p:txBody>
      </p:sp>
      <p:sp>
        <p:nvSpPr>
          <p:cNvPr id="19" name="Rectangle 18">
            <a:extLst>
              <a:ext uri="{FF2B5EF4-FFF2-40B4-BE49-F238E27FC236}">
                <a16:creationId xmlns:a16="http://schemas.microsoft.com/office/drawing/2014/main" id="{357BF9EF-D07D-E941-A4AD-5C56A5B29483}"/>
              </a:ext>
            </a:extLst>
          </p:cNvPr>
          <p:cNvSpPr/>
          <p:nvPr/>
        </p:nvSpPr>
        <p:spPr>
          <a:xfrm>
            <a:off x="2236648" y="3407838"/>
            <a:ext cx="1582615" cy="79716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3200" dirty="0"/>
          </a:p>
        </p:txBody>
      </p:sp>
      <p:sp>
        <p:nvSpPr>
          <p:cNvPr id="20" name="TextBox 19">
            <a:extLst>
              <a:ext uri="{FF2B5EF4-FFF2-40B4-BE49-F238E27FC236}">
                <a16:creationId xmlns:a16="http://schemas.microsoft.com/office/drawing/2014/main" id="{B5C46CB8-5811-E647-A92D-94458CC2FC4B}"/>
              </a:ext>
            </a:extLst>
          </p:cNvPr>
          <p:cNvSpPr txBox="1"/>
          <p:nvPr/>
        </p:nvSpPr>
        <p:spPr>
          <a:xfrm>
            <a:off x="1499410" y="3384365"/>
            <a:ext cx="607859" cy="461665"/>
          </a:xfrm>
          <a:prstGeom prst="rect">
            <a:avLst/>
          </a:prstGeom>
          <a:noFill/>
        </p:spPr>
        <p:txBody>
          <a:bodyPr wrap="none" rtlCol="0">
            <a:spAutoFit/>
          </a:bodyPr>
          <a:lstStyle/>
          <a:p>
            <a:r>
              <a:rPr lang="en-US" sz="2400" dirty="0" err="1"/>
              <a:t>W</a:t>
            </a:r>
            <a:r>
              <a:rPr lang="en-US" sz="2400" baseline="-25000" dirty="0" err="1"/>
              <a:t>h</a:t>
            </a:r>
            <a:endParaRPr lang="en-US" sz="2400" baseline="-25000" dirty="0"/>
          </a:p>
        </p:txBody>
      </p:sp>
      <p:cxnSp>
        <p:nvCxnSpPr>
          <p:cNvPr id="21" name="Straight Arrow Connector 20">
            <a:extLst>
              <a:ext uri="{FF2B5EF4-FFF2-40B4-BE49-F238E27FC236}">
                <a16:creationId xmlns:a16="http://schemas.microsoft.com/office/drawing/2014/main" id="{48A65DBB-AE35-0D49-BBDF-C607FCCAFC7A}"/>
              </a:ext>
            </a:extLst>
          </p:cNvPr>
          <p:cNvCxnSpPr>
            <a:cxnSpLocks/>
          </p:cNvCxnSpPr>
          <p:nvPr/>
        </p:nvCxnSpPr>
        <p:spPr>
          <a:xfrm flipH="1">
            <a:off x="3819263" y="3874541"/>
            <a:ext cx="643167" cy="0"/>
          </a:xfrm>
          <a:prstGeom prst="straightConnector1">
            <a:avLst/>
          </a:prstGeom>
          <a:ln w="34925">
            <a:headEnd type="arrow" w="lg" len="lg"/>
            <a:tailEnd type="non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3F7A6BED-9B3E-854F-B0FA-4C887ADE3BCA}"/>
              </a:ext>
            </a:extLst>
          </p:cNvPr>
          <p:cNvCxnSpPr>
            <a:cxnSpLocks/>
          </p:cNvCxnSpPr>
          <p:nvPr/>
        </p:nvCxnSpPr>
        <p:spPr>
          <a:xfrm flipH="1">
            <a:off x="1542197" y="3806422"/>
            <a:ext cx="694452" cy="3466"/>
          </a:xfrm>
          <a:prstGeom prst="straightConnector1">
            <a:avLst/>
          </a:prstGeom>
          <a:ln w="34925">
            <a:headEnd type="arrow" w="lg" len="lg"/>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1FA30043-517B-1649-9075-1C23E85CED91}"/>
                  </a:ext>
                </a:extLst>
              </p:cNvPr>
              <p:cNvSpPr txBox="1"/>
              <p:nvPr/>
            </p:nvSpPr>
            <p:spPr>
              <a:xfrm>
                <a:off x="6777520" y="1304810"/>
                <a:ext cx="5057428" cy="2808846"/>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en-US" sz="3200" b="0" i="1" smtClean="0">
                          <a:latin typeface="Cambria Math" panose="02040503050406030204" pitchFamily="18" charset="0"/>
                        </a:rPr>
                        <m:t> </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h</m:t>
                          </m:r>
                        </m:e>
                        <m:sub>
                          <m:r>
                            <a:rPr lang="en-US" sz="3200" b="0" i="1" smtClean="0">
                              <a:latin typeface="Cambria Math" panose="02040503050406030204" pitchFamily="18" charset="0"/>
                            </a:rPr>
                            <m:t>1</m:t>
                          </m:r>
                        </m:sub>
                      </m:sSub>
                      <m:r>
                        <a:rPr lang="en-US" sz="3200" b="0" i="1" smtClean="0">
                          <a:latin typeface="Cambria Math" panose="02040503050406030204" pitchFamily="18" charset="0"/>
                        </a:rPr>
                        <m:t>=</m:t>
                      </m:r>
                      <m:r>
                        <a:rPr lang="en-US" sz="3200" b="0" i="1" smtClean="0">
                          <a:latin typeface="Cambria Math" panose="02040503050406030204" pitchFamily="18" charset="0"/>
                        </a:rPr>
                        <m:t>𝑓</m:t>
                      </m:r>
                      <m:d>
                        <m:dPr>
                          <m:ctrlPr>
                            <a:rPr lang="en-US" sz="3200" b="0" i="1" smtClean="0">
                              <a:latin typeface="Cambria Math" panose="02040503050406030204" pitchFamily="18" charset="0"/>
                            </a:rPr>
                          </m:ctrlPr>
                        </m:dPr>
                        <m:e>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𝑊</m:t>
                              </m:r>
                            </m:e>
                            <m:sub>
                              <m:r>
                                <a:rPr lang="en-US" sz="3200" b="0" i="1" smtClean="0">
                                  <a:latin typeface="Cambria Math" panose="02040503050406030204" pitchFamily="18" charset="0"/>
                                </a:rPr>
                                <m:t>h</m:t>
                              </m:r>
                            </m:sub>
                          </m:sSub>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h</m:t>
                              </m:r>
                            </m:e>
                            <m:sub>
                              <m:r>
                                <a:rPr lang="en-US" sz="3200" b="0" i="1" smtClean="0">
                                  <a:latin typeface="Cambria Math" panose="02040503050406030204" pitchFamily="18" charset="0"/>
                                </a:rPr>
                                <m:t>0</m:t>
                              </m:r>
                            </m:sub>
                          </m:sSub>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𝑊</m:t>
                              </m:r>
                            </m:e>
                            <m:sub>
                              <m:r>
                                <a:rPr lang="en-US" sz="3200" b="0" i="1" smtClean="0">
                                  <a:latin typeface="Cambria Math" panose="02040503050406030204" pitchFamily="18" charset="0"/>
                                </a:rPr>
                                <m:t>𝑥</m:t>
                              </m:r>
                            </m:sub>
                          </m:sSub>
                          <m:r>
                            <a:rPr lang="en-US" sz="3200" b="0" i="1" smtClean="0">
                              <a:latin typeface="Cambria Math" panose="02040503050406030204" pitchFamily="18" charset="0"/>
                            </a:rPr>
                            <m:t>𝑥</m:t>
                          </m:r>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𝑏</m:t>
                              </m:r>
                            </m:e>
                            <m:sub>
                              <m:r>
                                <a:rPr lang="en-US" sz="3200" b="0" i="1" smtClean="0">
                                  <a:latin typeface="Cambria Math" panose="02040503050406030204" pitchFamily="18" charset="0"/>
                                </a:rPr>
                                <m:t>h</m:t>
                              </m:r>
                            </m:sub>
                          </m:sSub>
                        </m:e>
                      </m:d>
                    </m:oMath>
                  </m:oMathPara>
                </a14:m>
                <a:endParaRPr lang="en-US" sz="3200" b="0" dirty="0"/>
              </a:p>
              <a:p>
                <a:r>
                  <a:rPr lang="en-US" sz="3200" b="0" dirty="0"/>
                  <a:t> </a:t>
                </a:r>
                <a14:m>
                  <m:oMath xmlns:m="http://schemas.openxmlformats.org/officeDocument/2006/math">
                    <m:r>
                      <a:rPr lang="en-US" sz="3200" b="0" i="1" smtClean="0">
                        <a:latin typeface="Cambria Math" panose="02040503050406030204" pitchFamily="18" charset="0"/>
                      </a:rPr>
                      <m:t>𝑦</m:t>
                    </m:r>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𝑊</m:t>
                        </m:r>
                      </m:e>
                      <m:sub>
                        <m:r>
                          <a:rPr lang="en-US" sz="3200" b="0" i="1" smtClean="0">
                            <a:latin typeface="Cambria Math" panose="02040503050406030204" pitchFamily="18" charset="0"/>
                          </a:rPr>
                          <m:t>𝑦</m:t>
                        </m:r>
                      </m:sub>
                    </m:sSub>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h</m:t>
                        </m:r>
                      </m:e>
                      <m:sub>
                        <m:r>
                          <a:rPr lang="en-US" sz="3200" b="0" i="1" smtClean="0">
                            <a:latin typeface="Cambria Math" panose="02040503050406030204" pitchFamily="18" charset="0"/>
                          </a:rPr>
                          <m:t>1</m:t>
                        </m:r>
                      </m:sub>
                    </m:sSub>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𝑏</m:t>
                        </m:r>
                      </m:e>
                      <m:sub>
                        <m:r>
                          <a:rPr lang="en-US" sz="3200" b="0" i="1" smtClean="0">
                            <a:latin typeface="Cambria Math" panose="02040503050406030204" pitchFamily="18" charset="0"/>
                          </a:rPr>
                          <m:t>𝑦</m:t>
                        </m:r>
                      </m:sub>
                    </m:sSub>
                  </m:oMath>
                </a14:m>
                <a:endParaRPr lang="en-US" sz="3200" b="0" dirty="0"/>
              </a:p>
              <a:p>
                <a:r>
                  <a:rPr lang="en-US" sz="3200" dirty="0"/>
                  <a:t>where</a:t>
                </a:r>
              </a:p>
              <a:p>
                <a:r>
                  <a:rPr lang="en-US" sz="3200" b="0" dirty="0"/>
                  <a:t>f = activation function like sigmoid, </a:t>
                </a:r>
                <a:r>
                  <a:rPr lang="en-US" sz="3200" b="0" dirty="0" err="1"/>
                  <a:t>tanh</a:t>
                </a:r>
                <a:r>
                  <a:rPr lang="en-US" sz="3200" b="0" dirty="0"/>
                  <a:t>, RELU etc.</a:t>
                </a:r>
              </a:p>
              <a:p>
                <a:endParaRPr lang="en-US" sz="2000" dirty="0"/>
              </a:p>
            </p:txBody>
          </p:sp>
        </mc:Choice>
        <mc:Fallback xmlns="">
          <p:sp>
            <p:nvSpPr>
              <p:cNvPr id="26" name="TextBox 25">
                <a:extLst>
                  <a:ext uri="{FF2B5EF4-FFF2-40B4-BE49-F238E27FC236}">
                    <a16:creationId xmlns:a16="http://schemas.microsoft.com/office/drawing/2014/main" id="{1FA30043-517B-1649-9075-1C23E85CED91}"/>
                  </a:ext>
                </a:extLst>
              </p:cNvPr>
              <p:cNvSpPr txBox="1">
                <a:spLocks noRot="1" noChangeAspect="1" noMove="1" noResize="1" noEditPoints="1" noAdjustHandles="1" noChangeArrowheads="1" noChangeShapeType="1" noTextEdit="1"/>
              </p:cNvSpPr>
              <p:nvPr/>
            </p:nvSpPr>
            <p:spPr>
              <a:xfrm>
                <a:off x="6777520" y="1304810"/>
                <a:ext cx="5057428" cy="2808846"/>
              </a:xfrm>
              <a:prstGeom prst="rect">
                <a:avLst/>
              </a:prstGeom>
              <a:blipFill>
                <a:blip r:embed="rId3"/>
                <a:stretch>
                  <a:fillRect l="-4762" t="-90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E62CBFD2-6FC2-F94D-A80D-879C227D8E77}"/>
                  </a:ext>
                </a:extLst>
              </p:cNvPr>
              <p:cNvSpPr txBox="1"/>
              <p:nvPr/>
            </p:nvSpPr>
            <p:spPr>
              <a:xfrm>
                <a:off x="6777520" y="4329077"/>
                <a:ext cx="4126258" cy="2008627"/>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r>
                        <a:rPr lang="en-US" sz="3200" b="0" i="1" smtClean="0">
                          <a:latin typeface="Cambria Math" panose="02040503050406030204" pitchFamily="18" charset="0"/>
                        </a:rPr>
                        <m:t> </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h</m:t>
                          </m:r>
                        </m:e>
                        <m:sub>
                          <m:r>
                            <a:rPr lang="en-US" sz="3200" b="0" i="1" smtClean="0">
                              <a:latin typeface="Cambria Math" panose="02040503050406030204" pitchFamily="18" charset="0"/>
                            </a:rPr>
                            <m:t>1</m:t>
                          </m:r>
                        </m:sub>
                      </m:sSub>
                      <m:r>
                        <a:rPr lang="en-US" sz="3200" b="0" i="1" smtClean="0">
                          <a:latin typeface="Cambria Math" panose="02040503050406030204" pitchFamily="18" charset="0"/>
                        </a:rPr>
                        <m:t>=</m:t>
                      </m:r>
                      <m:r>
                        <a:rPr lang="en-US" sz="3200" b="0" i="1" smtClean="0">
                          <a:latin typeface="Cambria Math" panose="02040503050406030204" pitchFamily="18" charset="0"/>
                        </a:rPr>
                        <m:t>𝑓</m:t>
                      </m:r>
                      <m:d>
                        <m:dPr>
                          <m:ctrlPr>
                            <a:rPr lang="en-US" sz="3200" b="0" i="1" smtClean="0">
                              <a:latin typeface="Cambria Math" panose="02040503050406030204" pitchFamily="18" charset="0"/>
                            </a:rPr>
                          </m:ctrlPr>
                        </m:dPr>
                        <m:e>
                          <m:r>
                            <a:rPr lang="en-US" sz="3200" b="0" i="1" smtClean="0">
                              <a:latin typeface="Cambria Math" panose="02040503050406030204" pitchFamily="18" charset="0"/>
                            </a:rPr>
                            <m:t>𝑊</m:t>
                          </m:r>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h</m:t>
                              </m:r>
                            </m:e>
                            <m:sub>
                              <m:r>
                                <a:rPr lang="en-US" sz="3200" b="0" i="1" smtClean="0">
                                  <a:latin typeface="Cambria Math" panose="02040503050406030204" pitchFamily="18" charset="0"/>
                                </a:rPr>
                                <m:t>0</m:t>
                              </m:r>
                            </m:sub>
                          </m:sSub>
                          <m:r>
                            <a:rPr lang="en-US" sz="3200" b="0" i="1" smtClean="0">
                              <a:latin typeface="Cambria Math" panose="02040503050406030204" pitchFamily="18" charset="0"/>
                            </a:rPr>
                            <m:t>;</m:t>
                          </m:r>
                          <m:r>
                            <a:rPr lang="en-US" sz="3200" b="0" i="1" smtClean="0">
                              <a:latin typeface="Cambria Math" panose="02040503050406030204" pitchFamily="18" charset="0"/>
                            </a:rPr>
                            <m:t>𝑥</m:t>
                          </m:r>
                          <m:r>
                            <a:rPr lang="en-US" sz="3200" b="0" i="1" smtClean="0">
                              <a:latin typeface="Cambria Math" panose="02040503050406030204" pitchFamily="18" charset="0"/>
                            </a:rPr>
                            <m:t>]+</m:t>
                          </m:r>
                          <m:sSub>
                            <m:sSubPr>
                              <m:ctrlPr>
                                <a:rPr lang="en-US" sz="3200" i="1">
                                  <a:latin typeface="Cambria Math" panose="02040503050406030204" pitchFamily="18" charset="0"/>
                                </a:rPr>
                              </m:ctrlPr>
                            </m:sSubPr>
                            <m:e>
                              <m:r>
                                <a:rPr lang="en-US" sz="3200" i="1">
                                  <a:latin typeface="Cambria Math" panose="02040503050406030204" pitchFamily="18" charset="0"/>
                                </a:rPr>
                                <m:t>𝑏</m:t>
                              </m:r>
                            </m:e>
                            <m:sub>
                              <m:r>
                                <a:rPr lang="en-US" sz="3200" i="1">
                                  <a:latin typeface="Cambria Math" panose="02040503050406030204" pitchFamily="18" charset="0"/>
                                </a:rPr>
                                <m:t>h</m:t>
                              </m:r>
                            </m:sub>
                          </m:sSub>
                        </m:e>
                      </m:d>
                    </m:oMath>
                  </m:oMathPara>
                </a14:m>
                <a:endParaRPr lang="en-US" sz="3200" b="0" dirty="0"/>
              </a:p>
              <a:p>
                <a:r>
                  <a:rPr lang="en-US" sz="3200" b="0" dirty="0"/>
                  <a:t> </a:t>
                </a:r>
                <a14:m>
                  <m:oMath xmlns:m="http://schemas.openxmlformats.org/officeDocument/2006/math">
                    <m:r>
                      <a:rPr lang="en-US" sz="3200" b="0" i="1" smtClean="0">
                        <a:latin typeface="Cambria Math" panose="02040503050406030204" pitchFamily="18" charset="0"/>
                      </a:rPr>
                      <m:t>𝑦</m:t>
                    </m:r>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𝑊</m:t>
                        </m:r>
                      </m:e>
                      <m:sub>
                        <m:r>
                          <a:rPr lang="en-US" sz="3200" b="0" i="1" smtClean="0">
                            <a:latin typeface="Cambria Math" panose="02040503050406030204" pitchFamily="18" charset="0"/>
                          </a:rPr>
                          <m:t>𝑦</m:t>
                        </m:r>
                      </m:sub>
                    </m:sSub>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h</m:t>
                        </m:r>
                      </m:e>
                      <m:sub>
                        <m:r>
                          <a:rPr lang="en-US" sz="3200" b="0" i="1" smtClean="0">
                            <a:latin typeface="Cambria Math" panose="02040503050406030204" pitchFamily="18" charset="0"/>
                          </a:rPr>
                          <m:t>1</m:t>
                        </m:r>
                      </m:sub>
                    </m:sSub>
                  </m:oMath>
                </a14:m>
                <a:r>
                  <a:rPr lang="en-US" sz="3200" dirty="0"/>
                  <a:t> </a:t>
                </a:r>
                <a14:m>
                  <m:oMath xmlns:m="http://schemas.openxmlformats.org/officeDocument/2006/math">
                    <m:r>
                      <a:rPr lang="en-US" sz="3200" i="1">
                        <a:latin typeface="Cambria Math" panose="02040503050406030204" pitchFamily="18" charset="0"/>
                      </a:rPr>
                      <m:t>+</m:t>
                    </m:r>
                    <m:sSub>
                      <m:sSubPr>
                        <m:ctrlPr>
                          <a:rPr lang="en-US" sz="3200" i="1">
                            <a:latin typeface="Cambria Math" panose="02040503050406030204" pitchFamily="18" charset="0"/>
                          </a:rPr>
                        </m:ctrlPr>
                      </m:sSubPr>
                      <m:e>
                        <m:r>
                          <a:rPr lang="en-US" sz="3200" i="1">
                            <a:latin typeface="Cambria Math" panose="02040503050406030204" pitchFamily="18" charset="0"/>
                          </a:rPr>
                          <m:t>𝑏</m:t>
                        </m:r>
                      </m:e>
                      <m:sub>
                        <m:r>
                          <a:rPr lang="en-US" sz="3200" i="1">
                            <a:latin typeface="Cambria Math" panose="02040503050406030204" pitchFamily="18" charset="0"/>
                          </a:rPr>
                          <m:t>𝑦</m:t>
                        </m:r>
                      </m:sub>
                    </m:sSub>
                  </m:oMath>
                </a14:m>
                <a:endParaRPr lang="en-US" sz="3200" b="0" dirty="0"/>
              </a:p>
              <a:p>
                <a:r>
                  <a:rPr lang="en-US" sz="3200" dirty="0"/>
                  <a:t>where</a:t>
                </a:r>
              </a:p>
              <a:p>
                <a:pPr/>
                <a14:m>
                  <m:oMathPara xmlns:m="http://schemas.openxmlformats.org/officeDocument/2006/math">
                    <m:oMathParaPr>
                      <m:jc m:val="left"/>
                    </m:oMathParaPr>
                    <m:oMath xmlns:m="http://schemas.openxmlformats.org/officeDocument/2006/math">
                      <m:r>
                        <a:rPr lang="en-US" sz="3200" b="0" i="1" smtClean="0">
                          <a:latin typeface="Cambria Math" panose="02040503050406030204" pitchFamily="18" charset="0"/>
                        </a:rPr>
                        <m:t>𝑊</m:t>
                      </m:r>
                      <m:r>
                        <a:rPr lang="en-US" sz="3200" i="1">
                          <a:latin typeface="Cambria Math" panose="02040503050406030204" pitchFamily="18" charset="0"/>
                        </a:rPr>
                        <m:t>=</m:t>
                      </m:r>
                      <m:d>
                        <m:dPr>
                          <m:begChr m:val="["/>
                          <m:endChr m:val="]"/>
                          <m:ctrlPr>
                            <a:rPr lang="en-US" sz="3200" i="1">
                              <a:latin typeface="Cambria Math" panose="02040503050406030204" pitchFamily="18" charset="0"/>
                            </a:rPr>
                          </m:ctrlPr>
                        </m:dPr>
                        <m:e>
                          <m:sSub>
                            <m:sSubPr>
                              <m:ctrlPr>
                                <a:rPr lang="en-US" sz="3200" i="1">
                                  <a:latin typeface="Cambria Math" panose="02040503050406030204" pitchFamily="18" charset="0"/>
                                </a:rPr>
                              </m:ctrlPr>
                            </m:sSubPr>
                            <m:e>
                              <m:r>
                                <a:rPr lang="en-US" sz="3200" i="1">
                                  <a:latin typeface="Cambria Math" panose="02040503050406030204" pitchFamily="18" charset="0"/>
                                </a:rPr>
                                <m:t>𝑊</m:t>
                              </m:r>
                            </m:e>
                            <m:sub>
                              <m:r>
                                <a:rPr lang="en-US" sz="3200" i="1">
                                  <a:latin typeface="Cambria Math" panose="02040503050406030204" pitchFamily="18" charset="0"/>
                                </a:rPr>
                                <m:t>h</m:t>
                              </m:r>
                            </m:sub>
                          </m:sSub>
                          <m:r>
                            <a:rPr lang="en-US" sz="3200" i="1">
                              <a:latin typeface="Cambria Math" panose="02040503050406030204" pitchFamily="18" charset="0"/>
                            </a:rPr>
                            <m:t>, </m:t>
                          </m:r>
                          <m:sSub>
                            <m:sSubPr>
                              <m:ctrlPr>
                                <a:rPr lang="en-US" sz="3200" i="1">
                                  <a:latin typeface="Cambria Math" panose="02040503050406030204" pitchFamily="18" charset="0"/>
                                </a:rPr>
                              </m:ctrlPr>
                            </m:sSubPr>
                            <m:e>
                              <m:r>
                                <a:rPr lang="en-US" sz="3200" i="1">
                                  <a:latin typeface="Cambria Math" panose="02040503050406030204" pitchFamily="18" charset="0"/>
                                </a:rPr>
                                <m:t>𝑊</m:t>
                              </m:r>
                            </m:e>
                            <m:sub>
                              <m:r>
                                <a:rPr lang="en-US" sz="3200" i="1">
                                  <a:latin typeface="Cambria Math" panose="02040503050406030204" pitchFamily="18" charset="0"/>
                                </a:rPr>
                                <m:t>𝑥</m:t>
                              </m:r>
                            </m:sub>
                          </m:sSub>
                        </m:e>
                      </m:d>
                    </m:oMath>
                  </m:oMathPara>
                </a14:m>
                <a:endParaRPr lang="en-US" sz="3200" b="0" dirty="0"/>
              </a:p>
            </p:txBody>
          </p:sp>
        </mc:Choice>
        <mc:Fallback xmlns="">
          <p:sp>
            <p:nvSpPr>
              <p:cNvPr id="27" name="TextBox 26">
                <a:extLst>
                  <a:ext uri="{FF2B5EF4-FFF2-40B4-BE49-F238E27FC236}">
                    <a16:creationId xmlns:a16="http://schemas.microsoft.com/office/drawing/2014/main" id="{E62CBFD2-6FC2-F94D-A80D-879C227D8E77}"/>
                  </a:ext>
                </a:extLst>
              </p:cNvPr>
              <p:cNvSpPr txBox="1">
                <a:spLocks noRot="1" noChangeAspect="1" noMove="1" noResize="1" noEditPoints="1" noAdjustHandles="1" noChangeArrowheads="1" noChangeShapeType="1" noTextEdit="1"/>
              </p:cNvSpPr>
              <p:nvPr/>
            </p:nvSpPr>
            <p:spPr>
              <a:xfrm>
                <a:off x="6777520" y="4329077"/>
                <a:ext cx="4126258" cy="2008627"/>
              </a:xfrm>
              <a:prstGeom prst="rect">
                <a:avLst/>
              </a:prstGeom>
              <a:blipFill>
                <a:blip r:embed="rId4"/>
                <a:stretch>
                  <a:fillRect l="-5828" t="-1258" b="-3774"/>
                </a:stretch>
              </a:blipFill>
            </p:spPr>
            <p:txBody>
              <a:bodyPr/>
              <a:lstStyle/>
              <a:p>
                <a:r>
                  <a:rPr lang="en-US">
                    <a:noFill/>
                  </a:rPr>
                  <a:t> </a:t>
                </a:r>
              </a:p>
            </p:txBody>
          </p:sp>
        </mc:Fallback>
      </mc:AlternateContent>
      <p:sp>
        <p:nvSpPr>
          <p:cNvPr id="17" name="Rectangle 16"/>
          <p:cNvSpPr/>
          <p:nvPr/>
        </p:nvSpPr>
        <p:spPr>
          <a:xfrm>
            <a:off x="999710" y="3487052"/>
            <a:ext cx="484428" cy="523220"/>
          </a:xfrm>
          <a:prstGeom prst="rect">
            <a:avLst/>
          </a:prstGeom>
        </p:spPr>
        <p:txBody>
          <a:bodyPr wrap="none">
            <a:spAutoFit/>
          </a:bodyPr>
          <a:lstStyle/>
          <a:p>
            <a:pPr algn="ctr"/>
            <a:r>
              <a:rPr lang="en-US" sz="2800" dirty="0"/>
              <a:t>h</a:t>
            </a:r>
            <a:r>
              <a:rPr lang="en-US" sz="2800" baseline="-25000" dirty="0"/>
              <a:t>0</a:t>
            </a:r>
          </a:p>
        </p:txBody>
      </p:sp>
      <p:sp>
        <p:nvSpPr>
          <p:cNvPr id="23" name="Rectangle 22"/>
          <p:cNvSpPr/>
          <p:nvPr/>
        </p:nvSpPr>
        <p:spPr>
          <a:xfrm>
            <a:off x="4462177" y="3598026"/>
            <a:ext cx="484428" cy="523220"/>
          </a:xfrm>
          <a:prstGeom prst="rect">
            <a:avLst/>
          </a:prstGeom>
        </p:spPr>
        <p:txBody>
          <a:bodyPr wrap="none">
            <a:spAutoFit/>
          </a:bodyPr>
          <a:lstStyle/>
          <a:p>
            <a:pPr algn="ctr"/>
            <a:r>
              <a:rPr lang="en-US" sz="2800" dirty="0"/>
              <a:t>h</a:t>
            </a:r>
            <a:r>
              <a:rPr lang="en-US" sz="2800" baseline="-25000" dirty="0"/>
              <a:t>1</a:t>
            </a:r>
          </a:p>
        </p:txBody>
      </p:sp>
    </p:spTree>
    <p:extLst>
      <p:ext uri="{BB962C8B-B14F-4D97-AF65-F5344CB8AC3E}">
        <p14:creationId xmlns:p14="http://schemas.microsoft.com/office/powerpoint/2010/main" val="2658541842"/>
      </p:ext>
    </p:extLst>
  </p:cSld>
  <p:clrMapOvr>
    <a:masterClrMapping/>
  </p:clrMapOvr>
</p:sld>
</file>

<file path=ppt/theme/theme1.xml><?xml version="1.0" encoding="utf-8"?>
<a:theme xmlns:a="http://schemas.openxmlformats.org/drawingml/2006/main" name="Badge">
  <a:themeElements>
    <a:clrScheme name="Badge">
      <a:dk1>
        <a:sysClr val="windowText" lastClr="000000"/>
      </a:dk1>
      <a:lt1>
        <a:sysClr val="window" lastClr="FFFFFF"/>
      </a:lt1>
      <a:dk2>
        <a:srgbClr val="2A1A00"/>
      </a:dk2>
      <a:lt2>
        <a:srgbClr val="F3F3F2"/>
      </a:lt2>
      <a:accent1>
        <a:srgbClr val="F8B323"/>
      </a:accent1>
      <a:accent2>
        <a:srgbClr val="656A59"/>
      </a:accent2>
      <a:accent3>
        <a:srgbClr val="46B2B5"/>
      </a:accent3>
      <a:accent4>
        <a:srgbClr val="8CAA7E"/>
      </a:accent4>
      <a:accent5>
        <a:srgbClr val="D36F68"/>
      </a:accent5>
      <a:accent6>
        <a:srgbClr val="826276"/>
      </a:accent6>
      <a:hlink>
        <a:srgbClr val="46B2B5"/>
      </a:hlink>
      <a:folHlink>
        <a:srgbClr val="A46694"/>
      </a:folHlink>
    </a:clrScheme>
    <a:fontScheme name="Badge">
      <a:majorFont>
        <a:latin typeface="Impact" panose="020B080603090205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ill Sans MT" panose="020B0502020104020203"/>
        <a:ea typeface=""/>
        <a:cs typeface=""/>
        <a:font script="Grek" typeface="Corbel"/>
        <a:font script="Cyrl" typeface="Corbel"/>
        <a:font script="Jpan" typeface="メイリオ"/>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Badg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12700" cap="flat" cmpd="sng" algn="in">
          <a:solidFill>
            <a:schemeClr val="phClr"/>
          </a:solidFill>
          <a:prstDash val="solid"/>
        </a:ln>
        <a:ln w="50800" cap="flat" cmpd="sng" algn="in">
          <a:solidFill>
            <a:schemeClr val="phClr"/>
          </a:solidFill>
          <a:prstDash val="solid"/>
        </a:ln>
      </a:lnStyleLst>
      <a:effectStyleLst>
        <a:effectStyle>
          <a:effectLst/>
        </a:effectStyle>
        <a:effectStyle>
          <a:effectLst/>
        </a:effectStyle>
        <a:effectStyle>
          <a:effectLst>
            <a:outerShdw blurRad="38100" dist="25400" dir="5400000" algn="ctr" rotWithShape="0">
              <a:srgbClr val="000000">
                <a:alpha val="2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adge" id="{71A07785-5930-41D4-9A83-E23602B48E98}" vid="{771EA782-DFA6-45B1-AEA3-661F1715B31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{ECF165B1-20B0-8849-9A14-6EF61616EF12}tf10001071</Template>
  <TotalTime>2754</TotalTime>
  <Words>999</Words>
  <Application>Microsoft Macintosh PowerPoint</Application>
  <PresentationFormat>Widescreen</PresentationFormat>
  <Paragraphs>291</Paragraphs>
  <Slides>28</Slides>
  <Notes>8</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28</vt:i4>
      </vt:variant>
    </vt:vector>
  </HeadingPairs>
  <TitlesOfParts>
    <vt:vector size="37" baseType="lpstr">
      <vt:lpstr>Arial</vt:lpstr>
      <vt:lpstr>Calibri</vt:lpstr>
      <vt:lpstr>Cambria Math</vt:lpstr>
      <vt:lpstr>Gill Sans MT</vt:lpstr>
      <vt:lpstr>Impact</vt:lpstr>
      <vt:lpstr>Mangal</vt:lpstr>
      <vt:lpstr>Matura MT Script Capitals</vt:lpstr>
      <vt:lpstr>Symbol</vt:lpstr>
      <vt:lpstr>Badge</vt:lpstr>
      <vt:lpstr>Recurrent neural network</vt:lpstr>
      <vt:lpstr>applications</vt:lpstr>
      <vt:lpstr>applications</vt:lpstr>
      <vt:lpstr>applications</vt:lpstr>
      <vt:lpstr>tanh</vt:lpstr>
      <vt:lpstr>One-hot encoding</vt:lpstr>
      <vt:lpstr>Neural network – one to one</vt:lpstr>
      <vt:lpstr>RNN – many to one</vt:lpstr>
      <vt:lpstr>RNN schematic</vt:lpstr>
      <vt:lpstr>Rnn schematic - Multilayer perceptron</vt:lpstr>
      <vt:lpstr>Multilayer perceptron</vt:lpstr>
      <vt:lpstr>Rnn schematic</vt:lpstr>
      <vt:lpstr>RNN schematic – size of matrices</vt:lpstr>
      <vt:lpstr>RNN schematic</vt:lpstr>
      <vt:lpstr>RNN schematic</vt:lpstr>
      <vt:lpstr>Important note</vt:lpstr>
      <vt:lpstr>Problem with regular Rnn</vt:lpstr>
      <vt:lpstr>Problem with regular Rnn</vt:lpstr>
      <vt:lpstr>Long short term memory</vt:lpstr>
      <vt:lpstr>PowerPoint Presentation</vt:lpstr>
      <vt:lpstr>PowerPoint Presentation</vt:lpstr>
      <vt:lpstr>PowerPoint Presentation</vt:lpstr>
      <vt:lpstr>PowerPoint Presentation</vt:lpstr>
      <vt:lpstr>LSTM forward propagation</vt:lpstr>
      <vt:lpstr>Chaining lstm cells</vt:lpstr>
      <vt:lpstr>GATED Recurrent unit (GRU)</vt:lpstr>
      <vt:lpstr>Word embedding</vt:lpstr>
      <vt:lpstr>reference</vt:lpstr>
    </vt:vector>
  </TitlesOfParts>
  <LinksUpToDate>false</LinksUpToDate>
  <SharedDoc>false</SharedDoc>
  <HyperlinksChanged>false</HyperlinksChanged>
  <AppVersion>16.0011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Image processing using Python</dc:title>
  <dc:creator>Chityala, Ravi</dc:creator>
  <cp:lastModifiedBy>Ravi Chityala</cp:lastModifiedBy>
  <cp:revision>414</cp:revision>
  <cp:lastPrinted>2015-09-08T17:47:13Z</cp:lastPrinted>
  <dcterms:created xsi:type="dcterms:W3CDTF">2015-08-24T18:00:54Z</dcterms:created>
  <dcterms:modified xsi:type="dcterms:W3CDTF">2018-04-11T04:38:35Z</dcterms:modified>
</cp:coreProperties>
</file>